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5" r:id="rId9"/>
    <p:sldId id="262" r:id="rId10"/>
    <p:sldId id="267" r:id="rId11"/>
    <p:sldId id="266" r:id="rId12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454968-73BB-4C8A-B426-873470BF7416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58304-7EDC-40C8-838C-D641171E85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2439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C5CAD-927B-4DAA-97C7-94AE60FB3C0B}" type="datetimeFigureOut">
              <a:rPr lang="ru-RU" smtClean="0"/>
              <a:t>29.06.2021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E90A7-963A-4965-B91F-F37D68380D0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86086" y="2643182"/>
            <a:ext cx="5530330" cy="1470025"/>
          </a:xfrm>
        </p:spPr>
        <p:txBody>
          <a:bodyPr>
            <a:normAutofit/>
          </a:bodyPr>
          <a:lstStyle/>
          <a:p>
            <a:r>
              <a:rPr lang="uk-UA" sz="8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ПЕДРАДА</a:t>
            </a:r>
            <a:endParaRPr lang="ru-RU" sz="8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8992" y="4214818"/>
            <a:ext cx="5535496" cy="1643074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ІІ семестр 2020-2021 навчального року</a:t>
            </a:r>
          </a:p>
          <a:p>
            <a:pPr algn="l"/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Заступник директора з </a:t>
            </a:r>
          </a:p>
          <a:p>
            <a:pPr algn="l"/>
            <a:r>
              <a:rPr lang="uk-UA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навчально-виробничої роботи</a:t>
            </a:r>
          </a:p>
          <a:p>
            <a:pPr algn="l"/>
            <a:r>
              <a:rPr lang="uk-UA" sz="3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Ломова Ю.В</a:t>
            </a:r>
            <a:r>
              <a:rPr lang="uk-UA" sz="3300" dirty="0" smtClean="0"/>
              <a:t>.</a:t>
            </a:r>
            <a:endParaRPr lang="ru-RU" sz="3300" dirty="0"/>
          </a:p>
        </p:txBody>
      </p:sp>
      <p:pic>
        <p:nvPicPr>
          <p:cNvPr id="1028" name="Picture 4" descr="C:\Documents and Settings\Учитель\Рабочий стол\орнаменти\Gimn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0" y="0"/>
            <a:ext cx="4355414" cy="2131652"/>
          </a:xfrm>
          <a:prstGeom prst="rect">
            <a:avLst/>
          </a:prstGeom>
          <a:noFill/>
          <a:effectLst/>
        </p:spPr>
      </p:pic>
      <p:grpSp>
        <p:nvGrpSpPr>
          <p:cNvPr id="14" name="Группа 13"/>
          <p:cNvGrpSpPr/>
          <p:nvPr/>
        </p:nvGrpSpPr>
        <p:grpSpPr>
          <a:xfrm>
            <a:off x="2" y="5857890"/>
            <a:ext cx="9143998" cy="1000111"/>
            <a:chOff x="2" y="5857890"/>
            <a:chExt cx="9143998" cy="1000111"/>
          </a:xfrm>
        </p:grpSpPr>
        <p:pic>
          <p:nvPicPr>
            <p:cNvPr id="1030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892989" y="4964903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11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3464724" y="4964905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12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6036492" y="4964903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13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 b="50000"/>
            <a:stretch>
              <a:fillRect/>
            </a:stretch>
          </p:blipFill>
          <p:spPr bwMode="auto">
            <a:xfrm rot="16200000">
              <a:off x="7947425" y="5661425"/>
              <a:ext cx="1000109" cy="139304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Моніторинг дипломів з відзнакою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662152"/>
              </p:ext>
            </p:extLst>
          </p:nvPr>
        </p:nvGraphicFramePr>
        <p:xfrm>
          <a:off x="1043608" y="1397000"/>
          <a:ext cx="7128792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4396"/>
                <a:gridCol w="35643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Рік випуску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rgbClr val="FF0000"/>
                          </a:solidFill>
                        </a:rPr>
                        <a:t>Кількість виданих дипломів з відзнакою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2016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2017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2018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30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152128"/>
          </a:xfrm>
        </p:spPr>
        <p:txBody>
          <a:bodyPr>
            <a:normAutofit/>
          </a:bodyPr>
          <a:lstStyle/>
          <a:p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ДЯКУЮ ЗА УВАГУ !!!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075" y="2780928"/>
            <a:ext cx="4231141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29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028729"/>
            <a:ext cx="8640960" cy="1608183"/>
          </a:xfrm>
        </p:spPr>
        <p:txBody>
          <a:bodyPr>
            <a:noAutofit/>
          </a:bodyPr>
          <a:lstStyle/>
          <a:p>
            <a:pPr algn="l"/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Контингент на 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01.01.2021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 305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учнів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випуск лютий 2021- 99 учнів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>
                <a:latin typeface="Times New Roman" pitchFamily="18" charset="0"/>
                <a:cs typeface="Times New Roman" pitchFamily="18" charset="0"/>
              </a:rPr>
            </a:b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перехідний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контингент 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-205 учнів</a:t>
            </a:r>
            <a:br>
              <a:rPr lang="uk-UA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відраховано за ІІ семестр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-  11  учнів</a:t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4440147"/>
              </p:ext>
            </p:extLst>
          </p:nvPr>
        </p:nvGraphicFramePr>
        <p:xfrm>
          <a:off x="323528" y="2348882"/>
          <a:ext cx="8064896" cy="34666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2176"/>
                <a:gridCol w="542176"/>
                <a:gridCol w="542176"/>
                <a:gridCol w="595431"/>
                <a:gridCol w="576064"/>
                <a:gridCol w="757465"/>
                <a:gridCol w="520316"/>
                <a:gridCol w="867193"/>
                <a:gridCol w="1300790"/>
                <a:gridCol w="607036"/>
                <a:gridCol w="1214073"/>
              </a:tblGrid>
              <a:tr h="70405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 курс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 курс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ІІІ курс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ІУ курс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ТУ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 курс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ТУ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ІІ курс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21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 </a:t>
                      </a:r>
                      <a:r>
                        <a:rPr lang="uk-UA" sz="18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</a:t>
                      </a: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21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 </a:t>
                      </a:r>
                      <a:r>
                        <a:rPr lang="uk-UA" sz="18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</a:t>
                      </a: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21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21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58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</a:t>
                      </a: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20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160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21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i="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i="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i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205</a:t>
                      </a:r>
                      <a:endParaRPr lang="ru-RU" sz="2000" b="1" i="0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5" name="Группа 14"/>
          <p:cNvGrpSpPr/>
          <p:nvPr/>
        </p:nvGrpSpPr>
        <p:grpSpPr>
          <a:xfrm>
            <a:off x="2" y="5733256"/>
            <a:ext cx="9143998" cy="1000111"/>
            <a:chOff x="2" y="5857890"/>
            <a:chExt cx="9143998" cy="1000111"/>
          </a:xfrm>
        </p:grpSpPr>
        <p:pic>
          <p:nvPicPr>
            <p:cNvPr id="16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892989" y="4964903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17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3464724" y="4964905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18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6036492" y="4964903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19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 b="50000"/>
            <a:stretch>
              <a:fillRect/>
            </a:stretch>
          </p:blipFill>
          <p:spPr bwMode="auto">
            <a:xfrm rot="16200000">
              <a:off x="7947425" y="5661425"/>
              <a:ext cx="1000109" cy="1393041"/>
            </a:xfrm>
            <a:prstGeom prst="rect">
              <a:avLst/>
            </a:prstGeom>
            <a:noFill/>
          </p:spPr>
        </p:pic>
      </p:grpSp>
      <p:grpSp>
        <p:nvGrpSpPr>
          <p:cNvPr id="20" name="Группа 19"/>
          <p:cNvGrpSpPr/>
          <p:nvPr/>
        </p:nvGrpSpPr>
        <p:grpSpPr>
          <a:xfrm>
            <a:off x="0" y="0"/>
            <a:ext cx="9143998" cy="1000111"/>
            <a:chOff x="2" y="5857890"/>
            <a:chExt cx="9143998" cy="1000111"/>
          </a:xfrm>
        </p:grpSpPr>
        <p:pic>
          <p:nvPicPr>
            <p:cNvPr id="21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892989" y="4964903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22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3464724" y="4964905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23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16200000">
              <a:off x="6036492" y="4964903"/>
              <a:ext cx="1000109" cy="2786084"/>
            </a:xfrm>
            <a:prstGeom prst="rect">
              <a:avLst/>
            </a:prstGeom>
            <a:noFill/>
          </p:spPr>
        </p:pic>
        <p:pic>
          <p:nvPicPr>
            <p:cNvPr id="24" name="Picture 6" descr="C:\Documents and Settings\Учитель\Рабочий стол\орнаменти\Урок10рис2.jpg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FDFFFC"/>
                </a:clrFrom>
                <a:clrTo>
                  <a:srgbClr val="FDFFFC">
                    <a:alpha val="0"/>
                  </a:srgbClr>
                </a:clrTo>
              </a:clrChange>
            </a:blip>
            <a:srcRect b="50000"/>
            <a:stretch>
              <a:fillRect/>
            </a:stretch>
          </p:blipFill>
          <p:spPr bwMode="auto">
            <a:xfrm rot="16200000">
              <a:off x="7947425" y="5661425"/>
              <a:ext cx="1000109" cy="139304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Учні пільгової категорії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133055"/>
          </a:xfrm>
        </p:spPr>
        <p:txBody>
          <a:bodyPr>
            <a:norm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На 01.09.2020 року -  13   учнів-сиріт</a:t>
            </a:r>
          </a:p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Випуск І кварталу 2021 року  - 10 учнів</a:t>
            </a:r>
          </a:p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Перехідний контингент – 3 учні-сироти</a:t>
            </a:r>
          </a:p>
        </p:txBody>
      </p:sp>
    </p:spTree>
    <p:extLst>
      <p:ext uri="{BB962C8B-B14F-4D97-AF65-F5344CB8AC3E}">
        <p14:creationId xmlns:p14="http://schemas.microsoft.com/office/powerpoint/2010/main" val="4031400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Моніторинг успішності учнів </a:t>
            </a:r>
            <a:br>
              <a:rPr lang="uk-UA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за ІІ семестр2020-2021року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9941866"/>
              </p:ext>
            </p:extLst>
          </p:nvPr>
        </p:nvGraphicFramePr>
        <p:xfrm>
          <a:off x="107504" y="1484784"/>
          <a:ext cx="8856984" cy="588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9931"/>
                <a:gridCol w="3734725"/>
                <a:gridCol w="2952328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№ групи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Успішність, %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Якість, %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0304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6592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54,2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6504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23,8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6504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33,3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26,0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1992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26,1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22,6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5472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25,0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30,0</a:t>
                      </a:r>
                      <a:endParaRPr lang="ru-RU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37,0</a:t>
                      </a:r>
                      <a:endParaRPr lang="ru-RU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29,0</a:t>
                      </a:r>
                      <a:endParaRPr lang="ru-RU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8952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94,4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11,7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3232">
                <a:tc>
                  <a:txBody>
                    <a:bodyPr/>
                    <a:lstStyle/>
                    <a:p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31,5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ВСЬОГО :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92,8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151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Autofit/>
          </a:bodyPr>
          <a:lstStyle/>
          <a:p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Пропуски занять учнів </a:t>
            </a:r>
            <a:b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за ІІ семестр  2020-2021 </a:t>
            </a:r>
            <a:r>
              <a:rPr lang="uk-UA" sz="3600" b="1" i="1" dirty="0" err="1" smtClean="0">
                <a:latin typeface="Times New Roman" pitchFamily="18" charset="0"/>
                <a:cs typeface="Times New Roman" pitchFamily="18" charset="0"/>
              </a:rPr>
              <a:t>н.р</a:t>
            </a: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0934362"/>
              </p:ext>
            </p:extLst>
          </p:nvPr>
        </p:nvGraphicFramePr>
        <p:xfrm>
          <a:off x="251519" y="1268762"/>
          <a:ext cx="8712968" cy="63181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3"/>
                <a:gridCol w="1944216"/>
                <a:gridCol w="1728192"/>
                <a:gridCol w="2232248"/>
                <a:gridCol w="1440159"/>
              </a:tblGrid>
              <a:tr h="288030"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№ групи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Всього  годин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 1 учня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 поважних причин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 1 учня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2312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6592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742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147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0872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0872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695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38,6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5152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1526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56,5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10,4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7424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1309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57,0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0199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672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21,7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3553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1827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114,2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735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ru-RU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0199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0199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1029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38,1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203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7,5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0199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4847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156,4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378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12,2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7674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7,7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0199">
                <a:tc>
                  <a:txBody>
                    <a:bodyPr/>
                    <a:lstStyle/>
                    <a:p>
                      <a:pPr algn="ctr"/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2170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114,2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371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01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ВСЬОГО :</a:t>
                      </a:r>
                      <a:endParaRPr lang="ru-RU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6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5229200"/>
            <a:ext cx="2358508" cy="161314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Курси підвищення кваліфікації</a:t>
            </a:r>
            <a:endParaRPr lang="ru-RU" b="1" i="1" dirty="0">
              <a:solidFill>
                <a:schemeClr val="accent4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3"/>
            <a:ext cx="8229600" cy="2952329"/>
          </a:xfrm>
        </p:spPr>
        <p:txBody>
          <a:bodyPr>
            <a:normAutofit/>
          </a:bodyPr>
          <a:lstStyle/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Балкова А.Ю.</a:t>
            </a:r>
          </a:p>
          <a:p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Демідова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К.В.</a:t>
            </a:r>
          </a:p>
          <a:p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Пушкар О.В.</a:t>
            </a:r>
          </a:p>
          <a:p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Саєнко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А.О.</a:t>
            </a:r>
          </a:p>
          <a:p>
            <a:r>
              <a:rPr lang="uk-UA" b="1" i="1" dirty="0" err="1" smtClean="0">
                <a:latin typeface="Times New Roman" pitchFamily="18" charset="0"/>
                <a:cs typeface="Times New Roman" pitchFamily="18" charset="0"/>
              </a:rPr>
              <a:t>Болотова</a:t>
            </a: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 Д.М.</a:t>
            </a:r>
          </a:p>
          <a:p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3816829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uk-UA" sz="4800" b="1" i="1" dirty="0" smtClean="0">
                <a:latin typeface="Times New Roman" pitchFamily="18" charset="0"/>
                <a:cs typeface="Times New Roman" pitchFamily="18" charset="0"/>
              </a:rPr>
              <a:t>Атестація педагогів 2021р.</a:t>
            </a:r>
            <a:endParaRPr lang="ru-RU" sz="4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1268760"/>
            <a:ext cx="756084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Бондаренко Д.В.- викладач ІІ категорії</a:t>
            </a:r>
          </a:p>
          <a:p>
            <a:pPr marL="514350" indent="-514350">
              <a:buAutoNum type="arabicPeriod"/>
            </a:pP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Каплун О.С.- викладач-методист</a:t>
            </a:r>
          </a:p>
          <a:p>
            <a:pPr marL="514350" indent="-514350">
              <a:buAutoNum type="arabicPeriod"/>
            </a:pP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Киян М.М.- викладач І категорії</a:t>
            </a:r>
          </a:p>
          <a:p>
            <a:pPr marL="514350" indent="-514350">
              <a:buAutoNum type="arabicPeriod"/>
            </a:pP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Ломова Ю.В.- старший викладач</a:t>
            </a:r>
          </a:p>
          <a:p>
            <a:pPr marL="514350" indent="-514350">
              <a:buAutoNum type="arabicPeriod"/>
            </a:pPr>
            <a:r>
              <a:rPr lang="uk-UA" sz="2800" b="1" i="1" dirty="0" err="1" smtClean="0">
                <a:latin typeface="Times New Roman" pitchFamily="18" charset="0"/>
                <a:cs typeface="Times New Roman" pitchFamily="18" charset="0"/>
              </a:rPr>
              <a:t>Саєнко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 А.О.- викладач ІІ категорії</a:t>
            </a:r>
          </a:p>
          <a:p>
            <a:pPr marL="514350" indent="-514350">
              <a:buAutoNum type="arabicPeriod"/>
            </a:pPr>
            <a:r>
              <a:rPr lang="uk-UA" sz="2800" b="1" i="1" dirty="0" err="1" smtClean="0">
                <a:latin typeface="Times New Roman" pitchFamily="18" charset="0"/>
                <a:cs typeface="Times New Roman" pitchFamily="18" charset="0"/>
              </a:rPr>
              <a:t>Тимощенко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 В.В.- викладач-методист</a:t>
            </a:r>
          </a:p>
          <a:p>
            <a:pPr marL="514350" indent="-514350">
              <a:buAutoNum type="arabicPeriod"/>
            </a:pPr>
            <a:r>
              <a:rPr lang="uk-UA" sz="2800" b="1" i="1" dirty="0" err="1" smtClean="0">
                <a:latin typeface="Times New Roman" pitchFamily="18" charset="0"/>
                <a:cs typeface="Times New Roman" pitchFamily="18" charset="0"/>
              </a:rPr>
              <a:t>Шаповалова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 А.В.- майстер в/н І категорії</a:t>
            </a:r>
          </a:p>
          <a:p>
            <a:pPr marL="514350" indent="-514350">
              <a:buAutoNum type="arabicPeriod"/>
            </a:pPr>
            <a:r>
              <a:rPr lang="uk-UA" sz="2800" b="1" i="1" dirty="0" err="1" smtClean="0">
                <a:latin typeface="Times New Roman" pitchFamily="18" charset="0"/>
                <a:cs typeface="Times New Roman" pitchFamily="18" charset="0"/>
              </a:rPr>
              <a:t>Маринич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 О.М.- майстер в/н І категорії</a:t>
            </a:r>
          </a:p>
          <a:p>
            <a:pPr marL="514350" indent="-514350">
              <a:buAutoNum type="arabicPeriod"/>
            </a:pP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Каплун О.С.- методист</a:t>
            </a:r>
          </a:p>
          <a:p>
            <a:pPr marL="514350" indent="-514350">
              <a:buAutoNum type="arabicPeriod"/>
            </a:pPr>
            <a:r>
              <a:rPr lang="uk-UA" sz="2800" b="1" i="1" dirty="0" err="1" smtClean="0">
                <a:latin typeface="Times New Roman" pitchFamily="18" charset="0"/>
                <a:cs typeface="Times New Roman" pitchFamily="18" charset="0"/>
              </a:rPr>
              <a:t>Коношко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 Ю.Є. – методист</a:t>
            </a:r>
          </a:p>
          <a:p>
            <a:pPr marL="514350" indent="-514350">
              <a:buAutoNum type="arabicPeriod"/>
            </a:pPr>
            <a:r>
              <a:rPr lang="uk-UA" sz="2800" b="1" i="1" dirty="0" err="1" smtClean="0">
                <a:latin typeface="Times New Roman" pitchFamily="18" charset="0"/>
                <a:cs typeface="Times New Roman" pitchFamily="18" charset="0"/>
              </a:rPr>
              <a:t>Маринич</a:t>
            </a: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 О.М. - психолог</a:t>
            </a:r>
          </a:p>
          <a:p>
            <a:pPr marL="514350" indent="-514350">
              <a:buAutoNum type="arabicPeriod"/>
            </a:pPr>
            <a:endParaRPr lang="uk-UA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uk-UA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uk-UA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370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Державна кваліфікаційна атестація 2021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15975" y="18351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4549375"/>
              </p:ext>
            </p:extLst>
          </p:nvPr>
        </p:nvGraphicFramePr>
        <p:xfrm>
          <a:off x="323525" y="1484780"/>
          <a:ext cx="8280922" cy="4824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9416"/>
                <a:gridCol w="1103049"/>
                <a:gridCol w="381559"/>
                <a:gridCol w="381559"/>
                <a:gridCol w="381559"/>
                <a:gridCol w="381559"/>
                <a:gridCol w="381559"/>
                <a:gridCol w="374620"/>
                <a:gridCol w="131062"/>
                <a:gridCol w="381559"/>
                <a:gridCol w="196998"/>
                <a:gridCol w="432048"/>
                <a:gridCol w="515630"/>
                <a:gridCol w="381559"/>
                <a:gridCol w="297441"/>
                <a:gridCol w="131062"/>
                <a:gridCol w="381559"/>
                <a:gridCol w="381559"/>
                <a:gridCol w="381559"/>
                <a:gridCol w="381559"/>
                <a:gridCol w="532447"/>
              </a:tblGrid>
              <a:tr h="1578434"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800" dirty="0">
                          <a:effectLst/>
                        </a:rPr>
                        <a:t>№  </a:t>
                      </a:r>
                      <a:r>
                        <a:rPr lang="ru-RU" sz="800" dirty="0" err="1">
                          <a:effectLst/>
                        </a:rPr>
                        <a:t>групи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800">
                          <a:effectLst/>
                        </a:rPr>
                        <a:t>Назва професії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36195"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700">
                          <a:effectLst/>
                        </a:rPr>
                        <a:t>Термін навчання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36195"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700">
                          <a:effectLst/>
                        </a:rPr>
                        <a:t>За списком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36195"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700">
                          <a:effectLst/>
                        </a:rPr>
                        <a:t>Допущено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36195"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700">
                          <a:effectLst/>
                        </a:rPr>
                        <a:t>Склали ДКА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36195"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700">
                          <a:effectLst/>
                        </a:rPr>
                        <a:t>10-12 балів (високий)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 gridSpan="2">
                  <a:txBody>
                    <a:bodyPr/>
                    <a:lstStyle/>
                    <a:p>
                      <a:pPr marL="36195"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700">
                          <a:effectLst/>
                        </a:rPr>
                        <a:t>7-9  балів (достатній)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700">
                          <a:effectLst/>
                        </a:rPr>
                        <a:t>4-6 балів (середній)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36195"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700">
                          <a:effectLst/>
                        </a:rPr>
                        <a:t>1-3 балів низький)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36195"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700">
                          <a:effectLst/>
                        </a:rPr>
                        <a:t>%  успішності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36195"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700">
                          <a:effectLst/>
                        </a:rPr>
                        <a:t>% якості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36195"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700">
                          <a:effectLst/>
                        </a:rPr>
                        <a:t>Отрилали  звичайний диплом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 gridSpan="2">
                  <a:txBody>
                    <a:bodyPr/>
                    <a:lstStyle/>
                    <a:p>
                      <a:pPr marL="36195"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700">
                          <a:effectLst/>
                        </a:rPr>
                        <a:t>Отримали диплом з відзнакою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6195"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700">
                          <a:effectLst/>
                        </a:rPr>
                        <a:t>Атестат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36195"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700">
                          <a:effectLst/>
                        </a:rPr>
                        <a:t>Встановлений розряд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36195"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700">
                          <a:effectLst/>
                        </a:rPr>
                        <a:t>2 і більше професій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36195"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700">
                          <a:effectLst/>
                        </a:rPr>
                        <a:t>% дипломів з відзнакою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36195" marR="36195" algn="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700">
                          <a:effectLst/>
                        </a:rPr>
                        <a:t>Отримали оцінку (10-12 балів) з виробничого навчання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</a:tr>
              <a:tr h="4379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uk-UA" sz="800">
                          <a:effectLst/>
                        </a:rPr>
                        <a:t>Контролер-касир,провідн</a:t>
                      </a:r>
                      <a:r>
                        <a:rPr lang="uk-UA" sz="900">
                          <a:effectLst/>
                        </a:rPr>
                        <a:t>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1,5р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65,0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5,0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37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uk-UA" sz="800">
                          <a:effectLst/>
                        </a:rPr>
                        <a:t>Слюсз рем.рух. скл. Машиніст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1,5р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     13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88,8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16,6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18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uk-UA" sz="900">
                          <a:effectLst/>
                        </a:rPr>
                        <a:t>Всього 11 кл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38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38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38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22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76,3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34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38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38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10,5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2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uk-UA" sz="800">
                          <a:effectLst/>
                        </a:rPr>
                        <a:t>Слюсз рем.рух. скл. Машиніст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3,5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75,0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22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uk-UA" sz="800">
                          <a:effectLst/>
                        </a:rPr>
                        <a:t>Слюсз рем.рух. скл. Машиніст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3,5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21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21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21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76,1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21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21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21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21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79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uk-UA" sz="800">
                          <a:effectLst/>
                        </a:rPr>
                        <a:t>Контролер-касир,провідн</a:t>
                      </a:r>
                      <a:r>
                        <a:rPr lang="uk-UA" sz="900">
                          <a:effectLst/>
                        </a:rPr>
                        <a:t>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3,5р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24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24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24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75,0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23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24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24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24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4,1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18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uk-UA" sz="900">
                          <a:effectLst/>
                        </a:rPr>
                        <a:t>Всього 9 кл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61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61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61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31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75,4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60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61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61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61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1,6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83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uk-UA" sz="900" dirty="0">
                          <a:solidFill>
                            <a:srgbClr val="FF0000"/>
                          </a:solidFill>
                          <a:effectLst/>
                        </a:rPr>
                        <a:t>Всього по ліцею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9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99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99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99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22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53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24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-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100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75,7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94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61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99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99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648200" algn="l"/>
                          <a:tab pos="6334125" algn="r"/>
                        </a:tabLs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5,1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</a:rPr>
                        <a:t>23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512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uk-UA" sz="5400" b="1" i="1" dirty="0" smtClean="0">
                <a:latin typeface="Times New Roman" pitchFamily="18" charset="0"/>
                <a:cs typeface="Times New Roman" pitchFamily="18" charset="0"/>
              </a:rPr>
              <a:t>Дипломи з відзнакою 2021</a:t>
            </a:r>
            <a:endParaRPr lang="ru-RU" sz="5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9924585"/>
              </p:ext>
            </p:extLst>
          </p:nvPr>
        </p:nvGraphicFramePr>
        <p:xfrm>
          <a:off x="2153846" y="1772815"/>
          <a:ext cx="5976664" cy="3721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7482"/>
                <a:gridCol w="3659182"/>
              </a:tblGrid>
              <a:tr h="861585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№ групи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itchFamily="18" charset="0"/>
                          <a:cs typeface="Times New Roman" pitchFamily="18" charset="0"/>
                        </a:rPr>
                        <a:t>Кількість дипломів з відзнакою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78576">
                <a:tc>
                  <a:txBody>
                    <a:bodyPr/>
                    <a:lstStyle/>
                    <a:p>
                      <a:pPr algn="ctr"/>
                      <a:r>
                        <a:rPr lang="uk-UA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9536">
                <a:tc>
                  <a:txBody>
                    <a:bodyPr/>
                    <a:lstStyle/>
                    <a:p>
                      <a:pPr algn="ctr"/>
                      <a:r>
                        <a:rPr lang="uk-UA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uk-UA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12939">
                <a:tc>
                  <a:txBody>
                    <a:bodyPr/>
                    <a:lstStyle/>
                    <a:p>
                      <a:pPr algn="ctr"/>
                      <a:r>
                        <a:rPr lang="uk-UA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ВСЬОГО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59509"/>
            <a:ext cx="1950720" cy="1463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415175"/>
      </p:ext>
    </p:extLst>
  </p:cSld>
  <p:clrMapOvr>
    <a:masterClrMapping/>
  </p:clrMapOvr>
</p:sld>
</file>

<file path=ppt/theme/theme1.xml><?xml version="1.0" encoding="utf-8"?>
<a:theme xmlns:a="http://schemas.openxmlformats.org/drawingml/2006/main" name="педрада Ломова червень 2017р.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педрада Ломова червень 2017р.</Template>
  <TotalTime>864</TotalTime>
  <Words>578</Words>
  <Application>Microsoft Office PowerPoint</Application>
  <PresentationFormat>Экран (4:3)</PresentationFormat>
  <Paragraphs>384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педрада Ломова червень 2017р.</vt:lpstr>
      <vt:lpstr>ПЕДРАДА</vt:lpstr>
      <vt:lpstr>Контингент на 01.01.2021 -  305  учнів випуск лютий 2021- 99 учнів перехідний контингент -205 учнів відраховано за ІІ семестр -  11  учнів </vt:lpstr>
      <vt:lpstr>Учні пільгової категорії</vt:lpstr>
      <vt:lpstr>Моніторинг успішності учнів  за ІІ семестр2020-2021року</vt:lpstr>
      <vt:lpstr>Пропуски занять учнів  за ІІ семестр  2020-2021 н.р.</vt:lpstr>
      <vt:lpstr>Курси підвищення кваліфікації</vt:lpstr>
      <vt:lpstr>Атестація педагогів 2021р.</vt:lpstr>
      <vt:lpstr>Державна кваліфікаційна атестація 2021</vt:lpstr>
      <vt:lpstr>Дипломи з відзнакою 2021</vt:lpstr>
      <vt:lpstr>Моніторинг дипломів з відзнакою</vt:lpstr>
      <vt:lpstr>ДЯКУЮ ЗА УВАГУ !!!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ПЕДРАДА</dc:title>
  <dc:creator>Ломова</dc:creator>
  <cp:lastModifiedBy>Lomova</cp:lastModifiedBy>
  <cp:revision>150</cp:revision>
  <cp:lastPrinted>2017-06-30T06:35:59Z</cp:lastPrinted>
  <dcterms:created xsi:type="dcterms:W3CDTF">2017-05-10T07:37:56Z</dcterms:created>
  <dcterms:modified xsi:type="dcterms:W3CDTF">2021-06-29T05:55:04Z</dcterms:modified>
</cp:coreProperties>
</file>