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66" r:id="rId2"/>
    <p:sldId id="274" r:id="rId3"/>
    <p:sldId id="275" r:id="rId4"/>
    <p:sldId id="267" r:id="rId5"/>
    <p:sldId id="268" r:id="rId6"/>
    <p:sldId id="262" r:id="rId7"/>
    <p:sldId id="271" r:id="rId8"/>
    <p:sldId id="277" r:id="rId9"/>
    <p:sldId id="263" r:id="rId10"/>
    <p:sldId id="257" r:id="rId11"/>
    <p:sldId id="258" r:id="rId12"/>
    <p:sldId id="264" r:id="rId13"/>
    <p:sldId id="273" r:id="rId14"/>
    <p:sldId id="272" r:id="rId15"/>
    <p:sldId id="276" r:id="rId16"/>
    <p:sldId id="259" r:id="rId17"/>
    <p:sldId id="260" r:id="rId18"/>
    <p:sldId id="278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44;&#1091;&#1073;&#1083;&#1100;%20&#1092;&#1083;&#1077;&#1096;&#1082;&#1080;\&#1052;&#1086;&#1085;&#1110;&#1090;&#1086;&#1088;&#1080;&#1085;&#1075;\&#1079;&#1088;&#1110;&#1079;%20&#1079;&#1085;&#1072;&#1085;&#1100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Лист1!$B$1:$B$2</c:f>
              <c:strCache>
                <c:ptCount val="1"/>
                <c:pt idx="0">
                  <c:v>7 група 9 класів</c:v>
                </c:pt>
              </c:strCache>
            </c:strRef>
          </c:tx>
          <c:invertIfNegative val="0"/>
          <c:cat>
            <c:strRef>
              <c:f>Лист1!$A$3:$A$9</c:f>
              <c:strCache>
                <c:ptCount val="7"/>
                <c:pt idx="0">
                  <c:v>Українська мова</c:v>
                </c:pt>
                <c:pt idx="1">
                  <c:v>Математика</c:v>
                </c:pt>
                <c:pt idx="2">
                  <c:v>Фізика</c:v>
                </c:pt>
                <c:pt idx="3">
                  <c:v>Іноземна мова</c:v>
                </c:pt>
                <c:pt idx="4">
                  <c:v>Історія України</c:v>
                </c:pt>
                <c:pt idx="5">
                  <c:v>Біологія</c:v>
                </c:pt>
                <c:pt idx="6">
                  <c:v>Хімія</c:v>
                </c:pt>
              </c:strCache>
            </c:strRef>
          </c:cat>
          <c:val>
            <c:numRef>
              <c:f>Лист1!$B$3:$B$9</c:f>
              <c:numCache>
                <c:formatCode>0%</c:formatCode>
                <c:ptCount val="7"/>
                <c:pt idx="0">
                  <c:v>0.32</c:v>
                </c:pt>
                <c:pt idx="1">
                  <c:v>0.23</c:v>
                </c:pt>
                <c:pt idx="2">
                  <c:v>0.23</c:v>
                </c:pt>
                <c:pt idx="4">
                  <c:v>0.36</c:v>
                </c:pt>
              </c:numCache>
            </c:numRef>
          </c:val>
        </c:ser>
        <c:ser>
          <c:idx val="1"/>
          <c:order val="1"/>
          <c:tx>
            <c:strRef>
              <c:f>Лист1!$C$1:$C$2</c:f>
              <c:strCache>
                <c:ptCount val="1"/>
                <c:pt idx="0">
                  <c:v>7 група зріз</c:v>
                </c:pt>
              </c:strCache>
            </c:strRef>
          </c:tx>
          <c:invertIfNegative val="0"/>
          <c:cat>
            <c:strRef>
              <c:f>Лист1!$A$3:$A$9</c:f>
              <c:strCache>
                <c:ptCount val="7"/>
                <c:pt idx="0">
                  <c:v>Українська мова</c:v>
                </c:pt>
                <c:pt idx="1">
                  <c:v>Математика</c:v>
                </c:pt>
                <c:pt idx="2">
                  <c:v>Фізика</c:v>
                </c:pt>
                <c:pt idx="3">
                  <c:v>Іноземна мова</c:v>
                </c:pt>
                <c:pt idx="4">
                  <c:v>Історія України</c:v>
                </c:pt>
                <c:pt idx="5">
                  <c:v>Біологія</c:v>
                </c:pt>
                <c:pt idx="6">
                  <c:v>Хімія</c:v>
                </c:pt>
              </c:strCache>
            </c:strRef>
          </c:cat>
          <c:val>
            <c:numRef>
              <c:f>Лист1!$C$3:$C$9</c:f>
              <c:numCache>
                <c:formatCode>0%</c:formatCode>
                <c:ptCount val="7"/>
                <c:pt idx="0">
                  <c:v>0.13300000000000001</c:v>
                </c:pt>
                <c:pt idx="1">
                  <c:v>0.38900000000000001</c:v>
                </c:pt>
                <c:pt idx="2">
                  <c:v>0.39</c:v>
                </c:pt>
                <c:pt idx="3">
                  <c:v>0</c:v>
                </c:pt>
                <c:pt idx="4">
                  <c:v>0.193</c:v>
                </c:pt>
                <c:pt idx="5">
                  <c:v>0.47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31677824"/>
        <c:axId val="65991808"/>
        <c:axId val="0"/>
      </c:bar3DChart>
      <c:catAx>
        <c:axId val="31677824"/>
        <c:scaling>
          <c:orientation val="minMax"/>
        </c:scaling>
        <c:delete val="0"/>
        <c:axPos val="b"/>
        <c:majorTickMark val="out"/>
        <c:minorTickMark val="none"/>
        <c:tickLblPos val="nextTo"/>
        <c:crossAx val="65991808"/>
        <c:crosses val="autoZero"/>
        <c:auto val="1"/>
        <c:lblAlgn val="ctr"/>
        <c:lblOffset val="100"/>
        <c:noMultiLvlLbl val="0"/>
      </c:catAx>
      <c:valAx>
        <c:axId val="659918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1677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Лист6!$A$21</c:f>
              <c:strCache>
                <c:ptCount val="1"/>
                <c:pt idx="0">
                  <c:v>7 група</c:v>
                </c:pt>
              </c:strCache>
            </c:strRef>
          </c:tx>
          <c:invertIfNegative val="0"/>
          <c:cat>
            <c:strRef>
              <c:f>Лист6!$B$20:$C$20</c:f>
              <c:strCache>
                <c:ptCount val="2"/>
                <c:pt idx="0">
                  <c:v>% якості</c:v>
                </c:pt>
                <c:pt idx="1">
                  <c:v>% успішності</c:v>
                </c:pt>
              </c:strCache>
            </c:strRef>
          </c:cat>
          <c:val>
            <c:numRef>
              <c:f>Лист6!$B$21:$C$21</c:f>
              <c:numCache>
                <c:formatCode>General</c:formatCode>
                <c:ptCount val="2"/>
                <c:pt idx="0" formatCode="0">
                  <c:v>26.1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Лист6!$A$22</c:f>
              <c:strCache>
                <c:ptCount val="1"/>
                <c:pt idx="0">
                  <c:v>9 група</c:v>
                </c:pt>
              </c:strCache>
            </c:strRef>
          </c:tx>
          <c:invertIfNegative val="0"/>
          <c:cat>
            <c:strRef>
              <c:f>Лист6!$B$20:$C$20</c:f>
              <c:strCache>
                <c:ptCount val="2"/>
                <c:pt idx="0">
                  <c:v>% якості</c:v>
                </c:pt>
                <c:pt idx="1">
                  <c:v>% успішності</c:v>
                </c:pt>
              </c:strCache>
            </c:strRef>
          </c:cat>
          <c:val>
            <c:numRef>
              <c:f>Лист6!$B$22:$C$22</c:f>
              <c:numCache>
                <c:formatCode>General</c:formatCode>
                <c:ptCount val="2"/>
                <c:pt idx="0" formatCode="0">
                  <c:v>25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26803200"/>
        <c:axId val="26870528"/>
        <c:axId val="0"/>
      </c:bar3DChart>
      <c:catAx>
        <c:axId val="26803200"/>
        <c:scaling>
          <c:orientation val="minMax"/>
        </c:scaling>
        <c:delete val="0"/>
        <c:axPos val="b"/>
        <c:majorTickMark val="out"/>
        <c:minorTickMark val="none"/>
        <c:tickLblPos val="nextTo"/>
        <c:crossAx val="26870528"/>
        <c:crosses val="autoZero"/>
        <c:auto val="1"/>
        <c:lblAlgn val="ctr"/>
        <c:lblOffset val="100"/>
        <c:noMultiLvlLbl val="0"/>
      </c:catAx>
      <c:valAx>
        <c:axId val="2687052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6803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Лист6!$D$18</c:f>
              <c:strCache>
                <c:ptCount val="1"/>
                <c:pt idx="0">
                  <c:v>11 група</c:v>
                </c:pt>
              </c:strCache>
            </c:strRef>
          </c:tx>
          <c:invertIfNegative val="0"/>
          <c:cat>
            <c:strRef>
              <c:f>Лист6!$E$17:$F$17</c:f>
              <c:strCache>
                <c:ptCount val="2"/>
                <c:pt idx="0">
                  <c:v>% якості</c:v>
                </c:pt>
                <c:pt idx="1">
                  <c:v>% успішності</c:v>
                </c:pt>
              </c:strCache>
            </c:strRef>
          </c:cat>
          <c:val>
            <c:numRef>
              <c:f>Лист6!$E$18:$F$18</c:f>
              <c:numCache>
                <c:formatCode>General</c:formatCode>
                <c:ptCount val="2"/>
                <c:pt idx="0">
                  <c:v>40.700000000000003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Лист6!$D$19</c:f>
              <c:strCache>
                <c:ptCount val="1"/>
                <c:pt idx="0">
                  <c:v>12 група</c:v>
                </c:pt>
              </c:strCache>
            </c:strRef>
          </c:tx>
          <c:invertIfNegative val="0"/>
          <c:cat>
            <c:strRef>
              <c:f>Лист6!$E$17:$F$17</c:f>
              <c:strCache>
                <c:ptCount val="2"/>
                <c:pt idx="0">
                  <c:v>% якості</c:v>
                </c:pt>
                <c:pt idx="1">
                  <c:v>% успішності</c:v>
                </c:pt>
              </c:strCache>
            </c:strRef>
          </c:cat>
          <c:val>
            <c:numRef>
              <c:f>Лист6!$E$19:$F$19</c:f>
              <c:numCache>
                <c:formatCode>General</c:formatCode>
                <c:ptCount val="2"/>
                <c:pt idx="0">
                  <c:v>29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24369792"/>
        <c:axId val="24404352"/>
        <c:axId val="0"/>
      </c:bar3DChart>
      <c:catAx>
        <c:axId val="24369792"/>
        <c:scaling>
          <c:orientation val="minMax"/>
        </c:scaling>
        <c:delete val="0"/>
        <c:axPos val="b"/>
        <c:majorTickMark val="out"/>
        <c:minorTickMark val="none"/>
        <c:tickLblPos val="nextTo"/>
        <c:crossAx val="24404352"/>
        <c:crosses val="autoZero"/>
        <c:auto val="1"/>
        <c:lblAlgn val="ctr"/>
        <c:lblOffset val="100"/>
        <c:noMultiLvlLbl val="0"/>
      </c:catAx>
      <c:valAx>
        <c:axId val="2440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69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Лист6!$E$13</c:f>
              <c:strCache>
                <c:ptCount val="1"/>
                <c:pt idx="0">
                  <c:v>% якості</c:v>
                </c:pt>
              </c:strCache>
            </c:strRef>
          </c:tx>
          <c:invertIfNegative val="0"/>
          <c:cat>
            <c:strRef>
              <c:f>Лист6!$D$14:$D$16</c:f>
              <c:strCache>
                <c:ptCount val="3"/>
                <c:pt idx="0">
                  <c:v>6 група</c:v>
                </c:pt>
                <c:pt idx="1">
                  <c:v>14 група</c:v>
                </c:pt>
                <c:pt idx="2">
                  <c:v>15 група</c:v>
                </c:pt>
              </c:strCache>
            </c:strRef>
          </c:cat>
          <c:val>
            <c:numRef>
              <c:f>Лист6!$E$14:$E$16</c:f>
              <c:numCache>
                <c:formatCode>General</c:formatCode>
                <c:ptCount val="3"/>
                <c:pt idx="0">
                  <c:v>26</c:v>
                </c:pt>
                <c:pt idx="1">
                  <c:v>11.1</c:v>
                </c:pt>
                <c:pt idx="2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Лист6!$F$13</c:f>
              <c:strCache>
                <c:ptCount val="1"/>
                <c:pt idx="0">
                  <c:v>% успішності</c:v>
                </c:pt>
              </c:strCache>
            </c:strRef>
          </c:tx>
          <c:invertIfNegative val="0"/>
          <c:cat>
            <c:strRef>
              <c:f>Лист6!$D$14:$D$16</c:f>
              <c:strCache>
                <c:ptCount val="3"/>
                <c:pt idx="0">
                  <c:v>6 група</c:v>
                </c:pt>
                <c:pt idx="1">
                  <c:v>14 група</c:v>
                </c:pt>
                <c:pt idx="2">
                  <c:v>15 група</c:v>
                </c:pt>
              </c:strCache>
            </c:strRef>
          </c:cat>
          <c:val>
            <c:numRef>
              <c:f>Лист6!$F$14:$F$16</c:f>
              <c:numCache>
                <c:formatCode>General</c:formatCode>
                <c:ptCount val="3"/>
                <c:pt idx="0">
                  <c:v>100</c:v>
                </c:pt>
                <c:pt idx="1">
                  <c:v>94.4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24174592"/>
        <c:axId val="24176512"/>
        <c:axId val="0"/>
      </c:bar3DChart>
      <c:catAx>
        <c:axId val="24174592"/>
        <c:scaling>
          <c:orientation val="minMax"/>
        </c:scaling>
        <c:delete val="0"/>
        <c:axPos val="b"/>
        <c:majorTickMark val="out"/>
        <c:minorTickMark val="none"/>
        <c:tickLblPos val="nextTo"/>
        <c:crossAx val="24176512"/>
        <c:crosses val="autoZero"/>
        <c:auto val="1"/>
        <c:lblAlgn val="ctr"/>
        <c:lblOffset val="100"/>
        <c:noMultiLvlLbl val="0"/>
      </c:catAx>
      <c:valAx>
        <c:axId val="24176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74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Лист6!$A$8:$A$10</c:f>
              <c:strCache>
                <c:ptCount val="3"/>
                <c:pt idx="0">
                  <c:v>1 група</c:v>
                </c:pt>
                <c:pt idx="1">
                  <c:v>2 група</c:v>
                </c:pt>
                <c:pt idx="2">
                  <c:v>3 група</c:v>
                </c:pt>
              </c:strCache>
            </c:strRef>
          </c:cat>
          <c:val>
            <c:numRef>
              <c:f>Лист6!$B$8:$B$10</c:f>
              <c:numCache>
                <c:formatCode>0%</c:formatCode>
                <c:ptCount val="3"/>
                <c:pt idx="0">
                  <c:v>0.125</c:v>
                </c:pt>
                <c:pt idx="1">
                  <c:v>0.38</c:v>
                </c:pt>
                <c:pt idx="2">
                  <c:v>0.42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85940096"/>
        <c:axId val="85941632"/>
        <c:axId val="0"/>
      </c:bar3DChart>
      <c:catAx>
        <c:axId val="85940096"/>
        <c:scaling>
          <c:orientation val="minMax"/>
        </c:scaling>
        <c:delete val="0"/>
        <c:axPos val="b"/>
        <c:majorTickMark val="out"/>
        <c:minorTickMark val="none"/>
        <c:tickLblPos val="nextTo"/>
        <c:crossAx val="85941632"/>
        <c:crosses val="autoZero"/>
        <c:auto val="1"/>
        <c:lblAlgn val="ctr"/>
        <c:lblOffset val="100"/>
        <c:noMultiLvlLbl val="0"/>
      </c:catAx>
      <c:valAx>
        <c:axId val="85941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5940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Лист6!$D$21</c:f>
              <c:strCache>
                <c:ptCount val="1"/>
                <c:pt idx="0">
                  <c:v>4 група</c:v>
                </c:pt>
              </c:strCache>
            </c:strRef>
          </c:tx>
          <c:invertIfNegative val="0"/>
          <c:cat>
            <c:strRef>
              <c:f>Лист6!$E$20:$F$20</c:f>
              <c:strCache>
                <c:ptCount val="2"/>
                <c:pt idx="0">
                  <c:v>% якості</c:v>
                </c:pt>
                <c:pt idx="1">
                  <c:v>% успішності</c:v>
                </c:pt>
              </c:strCache>
            </c:strRef>
          </c:cat>
          <c:val>
            <c:numRef>
              <c:f>Лист6!$E$21:$F$21</c:f>
              <c:numCache>
                <c:formatCode>General</c:formatCode>
                <c:ptCount val="2"/>
                <c:pt idx="0">
                  <c:v>21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Лист6!$D$22</c:f>
              <c:strCache>
                <c:ptCount val="1"/>
                <c:pt idx="0">
                  <c:v>8 група</c:v>
                </c:pt>
              </c:strCache>
            </c:strRef>
          </c:tx>
          <c:invertIfNegative val="0"/>
          <c:cat>
            <c:strRef>
              <c:f>Лист6!$E$20:$F$20</c:f>
              <c:strCache>
                <c:ptCount val="2"/>
                <c:pt idx="0">
                  <c:v>% якості</c:v>
                </c:pt>
                <c:pt idx="1">
                  <c:v>% успішності</c:v>
                </c:pt>
              </c:strCache>
            </c:strRef>
          </c:cat>
          <c:val>
            <c:numRef>
              <c:f>Лист6!$E$22:$F$22</c:f>
              <c:numCache>
                <c:formatCode>General</c:formatCode>
                <c:ptCount val="2"/>
                <c:pt idx="0">
                  <c:v>41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26768896"/>
        <c:axId val="26770432"/>
        <c:axId val="0"/>
      </c:bar3DChart>
      <c:catAx>
        <c:axId val="26768896"/>
        <c:scaling>
          <c:orientation val="minMax"/>
        </c:scaling>
        <c:delete val="0"/>
        <c:axPos val="b"/>
        <c:majorTickMark val="out"/>
        <c:minorTickMark val="none"/>
        <c:tickLblPos val="nextTo"/>
        <c:crossAx val="26770432"/>
        <c:crosses val="autoZero"/>
        <c:auto val="1"/>
        <c:lblAlgn val="ctr"/>
        <c:lblOffset val="100"/>
        <c:noMultiLvlLbl val="0"/>
      </c:catAx>
      <c:valAx>
        <c:axId val="26770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768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005AC-1D62-45DF-8F74-3EB6B827C6A0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14EB0-C809-4372-9F91-C134C38F0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365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53F-2DE7-4675-A7AD-7373F123CD5B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E49731-B108-45D5-99C8-29E82D72B6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53F-2DE7-4675-A7AD-7373F123CD5B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9731-B108-45D5-99C8-29E82D72B6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53F-2DE7-4675-A7AD-7373F123CD5B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9731-B108-45D5-99C8-29E82D72B6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53F-2DE7-4675-A7AD-7373F123CD5B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E49731-B108-45D5-99C8-29E82D72B6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53F-2DE7-4675-A7AD-7373F123CD5B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9731-B108-45D5-99C8-29E82D72B65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53F-2DE7-4675-A7AD-7373F123CD5B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9731-B108-45D5-99C8-29E82D72B6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53F-2DE7-4675-A7AD-7373F123CD5B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4E49731-B108-45D5-99C8-29E82D72B658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53F-2DE7-4675-A7AD-7373F123CD5B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9731-B108-45D5-99C8-29E82D72B6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53F-2DE7-4675-A7AD-7373F123CD5B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9731-B108-45D5-99C8-29E82D72B6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53F-2DE7-4675-A7AD-7373F123CD5B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9731-B108-45D5-99C8-29E82D72B6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C53F-2DE7-4675-A7AD-7373F123CD5B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49731-B108-45D5-99C8-29E82D72B658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09C53F-2DE7-4675-A7AD-7373F123CD5B}" type="datetimeFigureOut">
              <a:rPr lang="uk-UA" smtClean="0"/>
              <a:t>30.08.2021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E49731-B108-45D5-99C8-29E82D72B65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458200" cy="237626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prstClr val="black"/>
                </a:solidFill>
                <a:latin typeface="Edisson" pitchFamily="34" charset="-52"/>
                <a:ea typeface="+mj-ea"/>
                <a:cs typeface="+mj-cs"/>
              </a:rPr>
              <a:t>Звіт з навчальної роботи </a:t>
            </a:r>
            <a:br>
              <a:rPr lang="uk-UA" sz="4000" b="1" dirty="0">
                <a:solidFill>
                  <a:prstClr val="black"/>
                </a:solidFill>
                <a:latin typeface="Edisson" pitchFamily="34" charset="-52"/>
                <a:ea typeface="+mj-ea"/>
                <a:cs typeface="+mj-cs"/>
              </a:rPr>
            </a:br>
            <a:r>
              <a:rPr lang="uk-UA" sz="4000" b="1" dirty="0">
                <a:solidFill>
                  <a:prstClr val="black"/>
                </a:solidFill>
                <a:latin typeface="Edisson" pitchFamily="34" charset="-52"/>
                <a:ea typeface="+mj-ea"/>
                <a:cs typeface="+mj-cs"/>
              </a:rPr>
              <a:t>за </a:t>
            </a:r>
            <a:endParaRPr lang="uk-UA" sz="4000" b="1" dirty="0" smtClean="0">
              <a:solidFill>
                <a:prstClr val="black"/>
              </a:solidFill>
              <a:latin typeface="Edisson" pitchFamily="34" charset="-52"/>
              <a:ea typeface="+mj-ea"/>
              <a:cs typeface="+mj-cs"/>
            </a:endParaRPr>
          </a:p>
          <a:p>
            <a:pPr algn="ctr"/>
            <a:r>
              <a:rPr lang="uk-UA" sz="4000" b="1" dirty="0" smtClean="0">
                <a:solidFill>
                  <a:prstClr val="black"/>
                </a:solidFill>
                <a:latin typeface="Edisson" pitchFamily="34" charset="-52"/>
                <a:ea typeface="+mj-ea"/>
                <a:cs typeface="+mj-cs"/>
              </a:rPr>
              <a:t>20</a:t>
            </a:r>
            <a:r>
              <a:rPr lang="en-US" sz="4000" b="1" dirty="0" smtClean="0">
                <a:solidFill>
                  <a:prstClr val="black"/>
                </a:solidFill>
                <a:latin typeface="Edisson" pitchFamily="34" charset="-52"/>
                <a:ea typeface="+mj-ea"/>
                <a:cs typeface="+mj-cs"/>
              </a:rPr>
              <a:t>20</a:t>
            </a:r>
            <a:r>
              <a:rPr lang="uk-UA" sz="4000" b="1" dirty="0" smtClean="0">
                <a:solidFill>
                  <a:prstClr val="black"/>
                </a:solidFill>
                <a:latin typeface="Edisson" pitchFamily="34" charset="-52"/>
                <a:ea typeface="+mj-ea"/>
                <a:cs typeface="+mj-cs"/>
              </a:rPr>
              <a:t>-20</a:t>
            </a:r>
            <a:r>
              <a:rPr lang="en-US" sz="4000" b="1" dirty="0" smtClean="0">
                <a:solidFill>
                  <a:prstClr val="black"/>
                </a:solidFill>
                <a:latin typeface="Edisson" pitchFamily="34" charset="-52"/>
                <a:ea typeface="+mj-ea"/>
                <a:cs typeface="+mj-cs"/>
              </a:rPr>
              <a:t>21</a:t>
            </a:r>
            <a:r>
              <a:rPr lang="uk-UA" sz="4000" b="1" dirty="0" smtClean="0">
                <a:solidFill>
                  <a:prstClr val="black"/>
                </a:solidFill>
                <a:latin typeface="Edisson" pitchFamily="34" charset="-52"/>
                <a:ea typeface="+mj-ea"/>
                <a:cs typeface="+mj-cs"/>
              </a:rPr>
              <a:t> </a:t>
            </a:r>
            <a:r>
              <a:rPr lang="uk-UA" sz="4000" b="1" dirty="0" smtClean="0">
                <a:solidFill>
                  <a:prstClr val="black"/>
                </a:solidFill>
                <a:latin typeface="Edisson" pitchFamily="34" charset="-52"/>
                <a:ea typeface="+mj-ea"/>
                <a:cs typeface="+mj-cs"/>
              </a:rPr>
              <a:t>навчальний рік</a:t>
            </a:r>
            <a:endParaRPr lang="ru-RU" dirty="0"/>
          </a:p>
        </p:txBody>
      </p:sp>
      <p:sp>
        <p:nvSpPr>
          <p:cNvPr id="2" name="AutoShape 2" descr="Сайт Рябовой Галины Георгиевны. | Школьные анимашки | Детские иллюстрации,  Иллюстрации, Праздничные подел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84984"/>
            <a:ext cx="22383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00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458200" cy="9144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Якісний показник по групах І курс </a:t>
            </a:r>
          </a:p>
          <a:p>
            <a:pPr algn="ct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2020 – 2021 </a:t>
            </a:r>
            <a:r>
              <a:rPr lang="uk-UA" sz="4000" b="1" dirty="0" err="1" smtClean="0">
                <a:solidFill>
                  <a:schemeClr val="accent1">
                    <a:lumMod val="50000"/>
                  </a:schemeClr>
                </a:solidFill>
              </a:rPr>
              <a:t>н.р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uk-UA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820538"/>
              </p:ext>
            </p:extLst>
          </p:nvPr>
        </p:nvGraphicFramePr>
        <p:xfrm>
          <a:off x="683568" y="1268760"/>
          <a:ext cx="77048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0487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Якісний показник по групах ІІ курс </a:t>
            </a:r>
          </a:p>
          <a:p>
            <a:pPr algn="ct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2020 – 2021 </a:t>
            </a:r>
            <a:r>
              <a:rPr lang="uk-UA" sz="4000" b="1" dirty="0" err="1" smtClean="0">
                <a:solidFill>
                  <a:schemeClr val="accent1">
                    <a:lumMod val="50000"/>
                  </a:schemeClr>
                </a:solidFill>
              </a:rPr>
              <a:t>н.р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uk-UA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621606"/>
              </p:ext>
            </p:extLst>
          </p:nvPr>
        </p:nvGraphicFramePr>
        <p:xfrm>
          <a:off x="899592" y="1700808"/>
          <a:ext cx="77048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120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solidFill>
                  <a:srgbClr val="F0A22E">
                    <a:lumMod val="50000"/>
                  </a:srgbClr>
                </a:solidFill>
              </a:rPr>
              <a:t>Якісний показник по групах </a:t>
            </a:r>
            <a:r>
              <a:rPr lang="uk-UA" sz="4000" b="1" dirty="0" smtClean="0">
                <a:solidFill>
                  <a:srgbClr val="F0A22E">
                    <a:lumMod val="50000"/>
                  </a:srgbClr>
                </a:solidFill>
              </a:rPr>
              <a:t>ІІІ </a:t>
            </a:r>
            <a:r>
              <a:rPr lang="uk-UA" sz="4000" b="1" dirty="0">
                <a:solidFill>
                  <a:srgbClr val="F0A22E">
                    <a:lumMod val="50000"/>
                  </a:srgbClr>
                </a:solidFill>
              </a:rPr>
              <a:t>курс </a:t>
            </a:r>
          </a:p>
          <a:p>
            <a:pPr lvl="0" algn="ctr"/>
            <a:r>
              <a:rPr lang="uk-UA" sz="4000" b="1" dirty="0">
                <a:solidFill>
                  <a:srgbClr val="F0A22E">
                    <a:lumMod val="50000"/>
                  </a:srgbClr>
                </a:solidFill>
              </a:rPr>
              <a:t>за </a:t>
            </a:r>
            <a:r>
              <a:rPr lang="uk-UA" sz="4000" b="1" dirty="0" smtClean="0">
                <a:solidFill>
                  <a:srgbClr val="F0A22E">
                    <a:lumMod val="50000"/>
                  </a:srgbClr>
                </a:solidFill>
              </a:rPr>
              <a:t> </a:t>
            </a:r>
            <a:r>
              <a:rPr lang="uk-UA" sz="4000" b="1" dirty="0" smtClean="0">
                <a:solidFill>
                  <a:srgbClr val="F0A22E">
                    <a:lumMod val="50000"/>
                  </a:srgbClr>
                </a:solidFill>
              </a:rPr>
              <a:t>2020 </a:t>
            </a:r>
            <a:r>
              <a:rPr lang="uk-UA" sz="4000" b="1" dirty="0">
                <a:solidFill>
                  <a:srgbClr val="F0A22E">
                    <a:lumMod val="50000"/>
                  </a:srgbClr>
                </a:solidFill>
              </a:rPr>
              <a:t>– </a:t>
            </a:r>
            <a:r>
              <a:rPr lang="uk-UA" sz="4000" b="1" dirty="0" smtClean="0">
                <a:solidFill>
                  <a:srgbClr val="F0A22E">
                    <a:lumMod val="50000"/>
                  </a:srgbClr>
                </a:solidFill>
              </a:rPr>
              <a:t>2021 </a:t>
            </a:r>
            <a:r>
              <a:rPr lang="uk-UA" sz="4000" b="1" dirty="0" err="1">
                <a:solidFill>
                  <a:srgbClr val="F0A22E">
                    <a:lumMod val="50000"/>
                  </a:srgbClr>
                </a:solidFill>
              </a:rPr>
              <a:t>н.р</a:t>
            </a:r>
            <a:r>
              <a:rPr lang="uk-UA" sz="4000" b="1" dirty="0">
                <a:solidFill>
                  <a:srgbClr val="F0A22E">
                    <a:lumMod val="50000"/>
                  </a:srgbClr>
                </a:solidFill>
              </a:rPr>
              <a:t>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01897"/>
              </p:ext>
            </p:extLst>
          </p:nvPr>
        </p:nvGraphicFramePr>
        <p:xfrm>
          <a:off x="611560" y="1628800"/>
          <a:ext cx="727280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043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solidFill>
                  <a:srgbClr val="F0A22E">
                    <a:lumMod val="50000"/>
                  </a:srgbClr>
                </a:solidFill>
              </a:rPr>
              <a:t>Якісний показник по групах </a:t>
            </a:r>
            <a:r>
              <a:rPr lang="uk-UA" sz="4000" b="1" dirty="0" smtClean="0">
                <a:solidFill>
                  <a:srgbClr val="F0A22E">
                    <a:lumMod val="50000"/>
                  </a:srgbClr>
                </a:solidFill>
              </a:rPr>
              <a:t>І</a:t>
            </a:r>
            <a:r>
              <a:rPr lang="en-US" sz="4000" b="1" dirty="0" smtClean="0">
                <a:solidFill>
                  <a:srgbClr val="F0A22E">
                    <a:lumMod val="50000"/>
                  </a:srgbClr>
                </a:solidFill>
              </a:rPr>
              <a:t>V</a:t>
            </a:r>
            <a:r>
              <a:rPr lang="uk-UA" sz="4000" b="1" dirty="0" smtClean="0">
                <a:solidFill>
                  <a:srgbClr val="F0A22E">
                    <a:lumMod val="50000"/>
                  </a:srgbClr>
                </a:solidFill>
              </a:rPr>
              <a:t> </a:t>
            </a:r>
            <a:r>
              <a:rPr lang="uk-UA" sz="4000" b="1" dirty="0">
                <a:solidFill>
                  <a:srgbClr val="F0A22E">
                    <a:lumMod val="50000"/>
                  </a:srgbClr>
                </a:solidFill>
              </a:rPr>
              <a:t>курс </a:t>
            </a:r>
          </a:p>
          <a:p>
            <a:pPr lvl="0" algn="ctr"/>
            <a:r>
              <a:rPr lang="uk-UA" sz="4000" b="1" dirty="0">
                <a:solidFill>
                  <a:srgbClr val="F0A22E">
                    <a:lumMod val="50000"/>
                  </a:srgbClr>
                </a:solidFill>
              </a:rPr>
              <a:t>за І семестр </a:t>
            </a:r>
            <a:r>
              <a:rPr lang="uk-UA" sz="4000" b="1" dirty="0" smtClean="0">
                <a:solidFill>
                  <a:srgbClr val="F0A22E">
                    <a:lumMod val="50000"/>
                  </a:srgbClr>
                </a:solidFill>
              </a:rPr>
              <a:t>2020 </a:t>
            </a:r>
            <a:r>
              <a:rPr lang="uk-UA" sz="4000" b="1" dirty="0">
                <a:solidFill>
                  <a:srgbClr val="F0A22E">
                    <a:lumMod val="50000"/>
                  </a:srgbClr>
                </a:solidFill>
              </a:rPr>
              <a:t>– </a:t>
            </a:r>
            <a:r>
              <a:rPr lang="uk-UA" sz="4000" b="1" dirty="0" smtClean="0">
                <a:solidFill>
                  <a:srgbClr val="F0A22E">
                    <a:lumMod val="50000"/>
                  </a:srgbClr>
                </a:solidFill>
              </a:rPr>
              <a:t>2021 </a:t>
            </a:r>
            <a:r>
              <a:rPr lang="uk-UA" sz="4000" b="1" dirty="0" err="1">
                <a:solidFill>
                  <a:srgbClr val="F0A22E">
                    <a:lumMod val="50000"/>
                  </a:srgbClr>
                </a:solidFill>
              </a:rPr>
              <a:t>н.р</a:t>
            </a:r>
            <a:r>
              <a:rPr lang="uk-UA" sz="4000" b="1" dirty="0">
                <a:solidFill>
                  <a:srgbClr val="F0A22E">
                    <a:lumMod val="50000"/>
                  </a:srgbClr>
                </a:solidFill>
              </a:rPr>
              <a:t>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658917"/>
              </p:ext>
            </p:extLst>
          </p:nvPr>
        </p:nvGraphicFramePr>
        <p:xfrm>
          <a:off x="395536" y="1512078"/>
          <a:ext cx="8136904" cy="5157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2705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solidFill>
                  <a:srgbClr val="F0A22E">
                    <a:lumMod val="50000"/>
                  </a:srgbClr>
                </a:solidFill>
              </a:rPr>
              <a:t>Якісний показник по групах </a:t>
            </a:r>
            <a:r>
              <a:rPr lang="uk-UA" sz="4000" b="1" dirty="0" smtClean="0">
                <a:solidFill>
                  <a:srgbClr val="F0A22E">
                    <a:lumMod val="50000"/>
                  </a:srgbClr>
                </a:solidFill>
              </a:rPr>
              <a:t>І </a:t>
            </a:r>
            <a:r>
              <a:rPr lang="uk-UA" sz="4000" b="1" dirty="0">
                <a:solidFill>
                  <a:srgbClr val="F0A22E">
                    <a:lumMod val="50000"/>
                  </a:srgbClr>
                </a:solidFill>
              </a:rPr>
              <a:t>курс ТУ </a:t>
            </a:r>
          </a:p>
          <a:p>
            <a:pPr lvl="0" algn="ctr"/>
            <a:r>
              <a:rPr lang="uk-UA" sz="4000" b="1" dirty="0">
                <a:solidFill>
                  <a:srgbClr val="F0A22E">
                    <a:lumMod val="50000"/>
                  </a:srgbClr>
                </a:solidFill>
              </a:rPr>
              <a:t>за І семестр </a:t>
            </a:r>
            <a:r>
              <a:rPr lang="uk-UA" sz="4000" b="1" dirty="0" smtClean="0">
                <a:solidFill>
                  <a:srgbClr val="F0A22E">
                    <a:lumMod val="50000"/>
                  </a:srgbClr>
                </a:solidFill>
              </a:rPr>
              <a:t>2020 </a:t>
            </a:r>
            <a:r>
              <a:rPr lang="uk-UA" sz="4000" b="1" dirty="0">
                <a:solidFill>
                  <a:srgbClr val="F0A22E">
                    <a:lumMod val="50000"/>
                  </a:srgbClr>
                </a:solidFill>
              </a:rPr>
              <a:t>– </a:t>
            </a:r>
            <a:r>
              <a:rPr lang="uk-UA" sz="4000" b="1" dirty="0" smtClean="0">
                <a:solidFill>
                  <a:srgbClr val="F0A22E">
                    <a:lumMod val="50000"/>
                  </a:srgbClr>
                </a:solidFill>
              </a:rPr>
              <a:t>2021 </a:t>
            </a:r>
            <a:r>
              <a:rPr lang="uk-UA" sz="4000" b="1" dirty="0" err="1">
                <a:solidFill>
                  <a:srgbClr val="F0A22E">
                    <a:lumMod val="50000"/>
                  </a:srgbClr>
                </a:solidFill>
              </a:rPr>
              <a:t>н.р</a:t>
            </a:r>
            <a:r>
              <a:rPr lang="uk-UA" sz="4000" b="1" dirty="0">
                <a:solidFill>
                  <a:srgbClr val="F0A22E">
                    <a:lumMod val="50000"/>
                  </a:srgbClr>
                </a:solidFill>
              </a:rPr>
              <a:t>.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92791"/>
              </p:ext>
            </p:extLst>
          </p:nvPr>
        </p:nvGraphicFramePr>
        <p:xfrm>
          <a:off x="395536" y="1700808"/>
          <a:ext cx="82809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6634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9472" y="2967335"/>
            <a:ext cx="4665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 </a:t>
            </a:r>
            <a:r>
              <a:rPr lang="ru-RU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увагу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902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Якісний показник по групах І,ІІ, ІІІ курсу, </a:t>
            </a:r>
          </a:p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директорські контрольні роботи</a:t>
            </a:r>
            <a:endParaRPr lang="uk-UA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287634"/>
              </p:ext>
            </p:extLst>
          </p:nvPr>
        </p:nvGraphicFramePr>
        <p:xfrm>
          <a:off x="467542" y="1196753"/>
          <a:ext cx="8280922" cy="5328590"/>
        </p:xfrm>
        <a:graphic>
          <a:graphicData uri="http://schemas.openxmlformats.org/drawingml/2006/table">
            <a:tbl>
              <a:tblPr firstRow="1" firstCol="1" bandRow="1"/>
              <a:tblGrid>
                <a:gridCol w="1103389"/>
                <a:gridCol w="112406"/>
                <a:gridCol w="2943745"/>
                <a:gridCol w="451668"/>
                <a:gridCol w="451668"/>
                <a:gridCol w="452355"/>
                <a:gridCol w="452355"/>
                <a:gridCol w="452355"/>
                <a:gridCol w="452355"/>
                <a:gridCol w="452355"/>
                <a:gridCol w="257802"/>
                <a:gridCol w="698469"/>
              </a:tblGrid>
              <a:tr h="185381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групи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 професії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 предмета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якості по групам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108236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Українська мова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Українська література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Фізика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Історія України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Всесвітня історія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Англійська мова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381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0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Контролер-касир, касир квитковий, провідник пасажирського вагона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35,09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070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Слюсар з ремонту рухомого складу, машиніст електровоза, машиніст тепловоза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18,36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070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Слюсар з ремонту рухомого складу, машиніст електровоза, машиніст тепловоза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27,7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36,8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19,64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18538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Всього по І курсу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34,6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40,6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24,63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185381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0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Контролер-касир, касир квитковий, провідник пасажирського вагона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48,94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070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Слюсар з ремонту рухомого складу, машиніст електровоза, машиніст тепловоза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30,43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070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Слюсар з ремонту рухомого складу, машиніст електровоза, машиніст тепловоза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41,14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18538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Всього по ІІ курсу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38,2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40,11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185381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Контролер-касир, касир квитковий, провідник пасажирського вагона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40,33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07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Слюсар з ремонту рухомого складу, машиніст електровоза, машиніст тепловоза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28,6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23,60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307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Слюсар з ремонту рухомого складу, машиніст електровоза, машиніст тепловоза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17,6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27,6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26,53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18538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Всього по ІІІ курсу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35,4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33,7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30,22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18538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якості по предметно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24,4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41,7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7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32,47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1" marR="51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398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rgbClr val="F0A22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Якісний </a:t>
            </a:r>
            <a:r>
              <a:rPr lang="uk-UA" sz="2800" b="1" dirty="0" smtClean="0">
                <a:solidFill>
                  <a:srgbClr val="F0A22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показник директорські </a:t>
            </a:r>
            <a:r>
              <a:rPr lang="uk-UA" sz="2800" b="1" dirty="0">
                <a:solidFill>
                  <a:srgbClr val="F0A22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контрольні роботи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711860"/>
            <a:ext cx="9089571" cy="631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042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51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Математичний конкурс «КЕНГУРУ»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279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lh3.googleusercontent.com/LFmQtHe8uxsbJVPv3Ie0BcSa74sMynns6N7yrpcQtdB6BtJq0v205oNaeuomBhC5JKBkOUq4QF7I2ZTVPN2NmeNnojVD7pvBWA9upvTfFC4wShrk7o1RO6qqqGGHwNwAxF4-z--ZQF2EG-CZcc_AXi2tt8W56MrsrWH9nGubdZV7Xf2ivI9-FccRl88UWvrmIjUSDpuLaff_MEtmRnwuuTbskhGvF4iGdYQt3FJTyYXweY7PkDRL0A7cWP7HEimNRNqkOOQkwizDlj9GuTJ-RXjC3Go52JPYMEwp5OREkjkgaBXQ-TXFVNgGcymLqV-O1LnBGSTty0ryAxKY3mjT9TZlheET-QTPqRkspW8v0RUsB2xPYKp79_K4EyFq_Bm2NoOjqYo6kbM4Pnbe5civNcIHK5d2JgK3glr_6iLud-MrafislAxrrGa0I7LJkR3DsqR4vhHLvyLZxNnoiCCHjmOSiP-aJpPwZK2znYu5rHvTUQZO9w4cW3KtKjCw1AWwLIXL3kEykpwesLkltQ0Kb4H3zRgeLTlAM9rtKeV_s0WGXgcsGfBlH-60OB_TtbcThEk_xCdk95dKK5FbmWBBCcc6cUEtlDKD4Qfn9JEssJWdEreh-P_2cIQ3WIySAlZp1ZmenYmEQXjuTB4dw5wYKCXWbPtbJudbcsLYkMJ0pKU55esOJD_sDbMeOibYmg=w999-h749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118978" cy="308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427984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450912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15 учасників, </a:t>
            </a:r>
          </a:p>
          <a:p>
            <a:pPr algn="ctr"/>
            <a:r>
              <a:rPr lang="uk-UA" sz="2400" b="1" dirty="0" smtClean="0"/>
              <a:t>2 срібних призери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2542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Фізичний </a:t>
            </a:r>
            <a:r>
              <a:rPr lang="uk-UA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конкурс </a:t>
            </a:r>
            <a:r>
              <a:rPr lang="uk-UA" sz="36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«Левеня»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1"/>
          <a:stretch/>
        </p:blipFill>
        <p:spPr bwMode="auto">
          <a:xfrm>
            <a:off x="13387" y="840853"/>
            <a:ext cx="1743075" cy="22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15" y="897641"/>
            <a:ext cx="3324885" cy="443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" y="3280745"/>
            <a:ext cx="2676525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105273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 учасника</a:t>
            </a:r>
          </a:p>
          <a:p>
            <a:pPr algn="ctr"/>
            <a:r>
              <a:rPr lang="uk-UA" b="1" dirty="0" smtClean="0"/>
              <a:t>1 срібний призер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079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640960" cy="17071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Аналіз проведення зрізу знань із загальноосвітніх предметів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у вересні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20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20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uk-UA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р. в групах І курсу: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066337"/>
              </p:ext>
            </p:extLst>
          </p:nvPr>
        </p:nvGraphicFramePr>
        <p:xfrm>
          <a:off x="159566" y="1838100"/>
          <a:ext cx="8804922" cy="475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199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86970"/>
            <a:ext cx="4392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u="sng" dirty="0" smtClean="0">
                <a:latin typeface="Times New Roman" pitchFamily="18" charset="0"/>
                <a:cs typeface="Times New Roman" pitchFamily="18" charset="0"/>
              </a:rPr>
              <a:t>Історія України та всесвітня історія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І місце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1.Курсаненко Роман Сергійович, І курс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2. Смірнова Яна Геннадіївна, ІІ курс</a:t>
            </a:r>
          </a:p>
          <a:p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u="sng" dirty="0" smtClean="0">
                <a:latin typeface="Times New Roman"/>
                <a:ea typeface="Times New Roman"/>
              </a:rPr>
              <a:t>Українська мова </a:t>
            </a:r>
            <a:r>
              <a:rPr lang="uk-UA" sz="1600" b="1" u="sng" dirty="0">
                <a:latin typeface="Times New Roman"/>
                <a:ea typeface="Times New Roman"/>
              </a:rPr>
              <a:t>та </a:t>
            </a:r>
            <a:r>
              <a:rPr lang="uk-UA" sz="1600" b="1" u="sng" dirty="0" smtClean="0">
                <a:latin typeface="Times New Roman"/>
                <a:ea typeface="Times New Roman"/>
              </a:rPr>
              <a:t>література</a:t>
            </a:r>
          </a:p>
          <a:p>
            <a:r>
              <a:rPr lang="uk-UA" sz="1600" b="1" dirty="0" smtClean="0">
                <a:latin typeface="Times New Roman"/>
                <a:cs typeface="Times New Roman" pitchFamily="18" charset="0"/>
              </a:rPr>
              <a:t>І місце</a:t>
            </a:r>
          </a:p>
          <a:p>
            <a:pPr fontAlgn="t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Петухова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Євгенія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Євгенівна, І курс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2. Костиль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Ілона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Павлівна, ІІ курс</a:t>
            </a:r>
          </a:p>
          <a:p>
            <a:pPr fontAlgn="t"/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uk-UA" sz="1600" b="1" u="sng" dirty="0" smtClean="0">
                <a:latin typeface="Times New Roman"/>
                <a:ea typeface="Times New Roman"/>
              </a:rPr>
              <a:t>Англійська мова</a:t>
            </a:r>
          </a:p>
          <a:p>
            <a:pPr fontAlgn="t"/>
            <a:r>
              <a:rPr lang="uk-UA" sz="1600" b="1" dirty="0" smtClean="0">
                <a:latin typeface="Times New Roman"/>
                <a:cs typeface="Times New Roman" pitchFamily="18" charset="0"/>
              </a:rPr>
              <a:t>І місце</a:t>
            </a:r>
          </a:p>
          <a:p>
            <a:pPr fontAlgn="t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Пиляєва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Дар’я Іванівна, І курс</a:t>
            </a:r>
          </a:p>
          <a:p>
            <a:pPr fontAlgn="t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2. Дудник Антон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Вячеславович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, ІІ курс</a:t>
            </a:r>
          </a:p>
          <a:p>
            <a:pPr fontAlgn="t"/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uk-UA" sz="1600" b="1" u="sng" dirty="0" smtClean="0">
                <a:latin typeface="Times New Roman" pitchFamily="18" charset="0"/>
                <a:cs typeface="Times New Roman" pitchFamily="18" charset="0"/>
              </a:rPr>
              <a:t>Фізика</a:t>
            </a:r>
          </a:p>
          <a:p>
            <a:pPr fontAlgn="t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І місце</a:t>
            </a:r>
          </a:p>
          <a:p>
            <a:pPr fontAlgn="t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Щуров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Богдан Сергійович, І курс</a:t>
            </a:r>
          </a:p>
          <a:p>
            <a:pPr fontAlgn="t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2. Кравцов Ростислав Олександрович, ІІ курс</a:t>
            </a:r>
          </a:p>
          <a:p>
            <a:pPr fontAlgn="t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Смірнов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Віталій Михайлович, ІІІ курс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16" y="57623"/>
            <a:ext cx="8579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cap="all" dirty="0" err="1">
                <a:ln w="9000" cmpd="sng">
                  <a:solidFill>
                    <a:srgbClr val="C3986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3986D">
                        <a:shade val="20000"/>
                        <a:satMod val="245000"/>
                      </a:srgbClr>
                    </a:gs>
                    <a:gs pos="43000">
                      <a:srgbClr val="C3986D">
                        <a:satMod val="255000"/>
                      </a:srgbClr>
                    </a:gs>
                    <a:gs pos="48000">
                      <a:srgbClr val="C3986D">
                        <a:shade val="85000"/>
                        <a:satMod val="255000"/>
                      </a:srgbClr>
                    </a:gs>
                    <a:gs pos="100000">
                      <a:srgbClr val="C3986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Олімпіади</a:t>
            </a:r>
            <a:r>
              <a:rPr lang="ru-RU" sz="5400" b="1" cap="all" dirty="0">
                <a:ln w="9000" cmpd="sng">
                  <a:solidFill>
                    <a:srgbClr val="C3986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3986D">
                        <a:shade val="20000"/>
                        <a:satMod val="245000"/>
                      </a:srgbClr>
                    </a:gs>
                    <a:gs pos="43000">
                      <a:srgbClr val="C3986D">
                        <a:satMod val="255000"/>
                      </a:srgbClr>
                    </a:gs>
                    <a:gs pos="48000">
                      <a:srgbClr val="C3986D">
                        <a:shade val="85000"/>
                        <a:satMod val="255000"/>
                      </a:srgbClr>
                    </a:gs>
                    <a:gs pos="100000">
                      <a:srgbClr val="C3986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rgbClr val="C3986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3986D">
                        <a:shade val="20000"/>
                        <a:satMod val="245000"/>
                      </a:srgbClr>
                    </a:gs>
                    <a:gs pos="43000">
                      <a:srgbClr val="C3986D">
                        <a:satMod val="255000"/>
                      </a:srgbClr>
                    </a:gs>
                    <a:gs pos="48000">
                      <a:srgbClr val="C3986D">
                        <a:shade val="85000"/>
                        <a:satMod val="255000"/>
                      </a:srgbClr>
                    </a:gs>
                    <a:gs pos="100000">
                      <a:srgbClr val="C3986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2020-2021</a:t>
            </a:r>
            <a:endParaRPr lang="ru-RU" sz="5400" b="1" cap="all" dirty="0">
              <a:ln w="9000" cmpd="sng">
                <a:solidFill>
                  <a:srgbClr val="C3986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C3986D">
                      <a:shade val="20000"/>
                      <a:satMod val="245000"/>
                    </a:srgbClr>
                  </a:gs>
                  <a:gs pos="43000">
                    <a:srgbClr val="C3986D">
                      <a:satMod val="255000"/>
                    </a:srgbClr>
                  </a:gs>
                  <a:gs pos="48000">
                    <a:srgbClr val="C3986D">
                      <a:shade val="85000"/>
                      <a:satMod val="255000"/>
                    </a:srgbClr>
                  </a:gs>
                  <a:gs pos="100000">
                    <a:srgbClr val="C3986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986970"/>
            <a:ext cx="44279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u="sng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І курс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1. Копил Андрій Андрійович, ІІ курс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2. Губський Олексій Олексійович, ІІІ курс</a:t>
            </a:r>
          </a:p>
          <a:p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u="sng" dirty="0" smtClean="0">
                <a:latin typeface="Times New Roman" pitchFamily="18" charset="0"/>
                <a:cs typeface="Times New Roman" pitchFamily="18" charset="0"/>
              </a:rPr>
              <a:t>Біологія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І місце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1. Швацький Олександр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Євгенович, І курс</a:t>
            </a: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Карабут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Іван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Сергійович, ІІ курс</a:t>
            </a:r>
          </a:p>
          <a:p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u="sng" dirty="0" smtClean="0">
                <a:latin typeface="Times New Roman" pitchFamily="18" charset="0"/>
                <a:cs typeface="Times New Roman" pitchFamily="18" charset="0"/>
              </a:rPr>
              <a:t>Хімія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І місце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1.Смірнова Яна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Генадіївна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, ІІ курс</a:t>
            </a:r>
          </a:p>
          <a:p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u="sng" dirty="0" err="1" smtClean="0">
                <a:latin typeface="Times New Roman" pitchFamily="18" charset="0"/>
                <a:cs typeface="Times New Roman" pitchFamily="18" charset="0"/>
              </a:rPr>
              <a:t>Георгафія</a:t>
            </a:r>
            <a:endParaRPr lang="uk-UA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І місце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1. Федотова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Єлизавета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Михайлівна, І курс</a:t>
            </a:r>
          </a:p>
          <a:p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u="sng" dirty="0" smtClean="0">
                <a:latin typeface="Times New Roman" pitchFamily="18" charset="0"/>
                <a:cs typeface="Times New Roman" pitchFamily="18" charset="0"/>
              </a:rPr>
              <a:t>Конкурс ім. П. </a:t>
            </a:r>
            <a:r>
              <a:rPr lang="uk-UA" sz="1600" b="1" u="sng" dirty="0" err="1" smtClean="0">
                <a:latin typeface="Times New Roman" pitchFamily="18" charset="0"/>
                <a:cs typeface="Times New Roman" pitchFamily="18" charset="0"/>
              </a:rPr>
              <a:t>Яцика</a:t>
            </a:r>
            <a:endParaRPr lang="uk-UA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1. Максименко Анастасія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Віталіївна, І курс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Свиридюк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Олександра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Валеріївна, ІІ курс</a:t>
            </a:r>
          </a:p>
          <a:p>
            <a:r>
              <a:rPr lang="uk-UA" sz="1600" b="1" u="sng" dirty="0" smtClean="0">
                <a:latin typeface="Times New Roman" pitchFamily="18" charset="0"/>
                <a:cs typeface="Times New Roman" pitchFamily="18" charset="0"/>
              </a:rPr>
              <a:t>Конкурс ім. Т.Г. Шевченка</a:t>
            </a:r>
          </a:p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1. Олійник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Олександра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Євгенівна, ІІІ курс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9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6407" y="91409"/>
            <a:ext cx="6480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Учасники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653" y="2537065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122963"/>
                </a:solidFill>
                <a:latin typeface="Times New Roman"/>
              </a:rPr>
              <a:t>Учасники І </a:t>
            </a:r>
            <a:r>
              <a:rPr lang="uk-UA" b="1" dirty="0">
                <a:solidFill>
                  <a:srgbClr val="122963"/>
                </a:solidFill>
                <a:latin typeface="Times New Roman"/>
              </a:rPr>
              <a:t>етапу Всеукраїнського конкурсу-захисту науково-дослідницьких робіт учнів ПТНЗ Дніпропетровщини - членів Малої академії наук України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30763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37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Wingdings"/>
              </a:rPr>
              <a:t>§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  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Уваренко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Єлизавета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професійний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залізничний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ліцей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54737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uk-UA" b="0" i="0" dirty="0" smtClean="0">
                <a:solidFill>
                  <a:srgbClr val="000000"/>
                </a:solidFill>
                <a:effectLst/>
                <a:latin typeface="Times New Roman"/>
              </a:rPr>
              <a:t>Керівник Денисенко Ольга Миколаївна. Відділення «</a:t>
            </a:r>
            <a:r>
              <a:rPr lang="uk-UA" dirty="0" smtClean="0">
                <a:solidFill>
                  <a:srgbClr val="000000"/>
                </a:solidFill>
                <a:latin typeface="Times New Roman"/>
              </a:rPr>
              <a:t>Мовознавство</a:t>
            </a:r>
            <a:r>
              <a:rPr lang="uk-UA" b="0" i="0" dirty="0" smtClean="0">
                <a:solidFill>
                  <a:srgbClr val="000000"/>
                </a:solidFill>
                <a:effectLst/>
                <a:latin typeface="Times New Roman"/>
              </a:rPr>
              <a:t>»</a:t>
            </a:r>
          </a:p>
          <a:p>
            <a:pPr marL="547370" marR="0" indent="-228600" algn="just">
              <a:spcBef>
                <a:spcPts val="0"/>
              </a:spcBef>
              <a:spcAft>
                <a:spcPts val="0"/>
              </a:spcAft>
            </a:pPr>
            <a:endParaRPr lang="uk-UA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marL="547370" lvl="0" indent="-228600" algn="just"/>
            <a:r>
              <a:rPr lang="uk-UA" dirty="0" err="1">
                <a:solidFill>
                  <a:srgbClr val="000000"/>
                </a:solidFill>
                <a:latin typeface="Wingdings"/>
              </a:rPr>
              <a:t>§</a:t>
            </a:r>
            <a:r>
              <a:rPr lang="uk-UA" sz="800" dirty="0" err="1">
                <a:solidFill>
                  <a:srgbClr val="000000"/>
                </a:solidFill>
                <a:latin typeface="Times New Roman"/>
              </a:rPr>
              <a:t>  </a:t>
            </a:r>
            <a:r>
              <a:rPr lang="uk-UA" dirty="0" err="1" smtClean="0">
                <a:solidFill>
                  <a:srgbClr val="000000"/>
                </a:solidFill>
                <a:latin typeface="Times New Roman"/>
              </a:rPr>
              <a:t>Животовськ</a:t>
            </a:r>
            <a:r>
              <a:rPr lang="uk-UA" dirty="0" smtClean="0">
                <a:solidFill>
                  <a:srgbClr val="000000"/>
                </a:solidFill>
                <a:latin typeface="Times New Roman"/>
              </a:rPr>
              <a:t>ий Денис, </a:t>
            </a:r>
            <a:r>
              <a:rPr lang="uk-UA" dirty="0">
                <a:solidFill>
                  <a:srgbClr val="000000"/>
                </a:solidFill>
                <a:latin typeface="Times New Roman"/>
              </a:rPr>
              <a:t>Дніпровський професійний залізничний ліцей</a:t>
            </a:r>
          </a:p>
          <a:p>
            <a:pPr marL="547370" lvl="0" indent="-228600" algn="just"/>
            <a:r>
              <a:rPr lang="uk-UA" dirty="0">
                <a:solidFill>
                  <a:srgbClr val="000000"/>
                </a:solidFill>
                <a:latin typeface="Times New Roman"/>
              </a:rPr>
              <a:t>Керівник Колесник Людмила Миколаївна. Відділення «Краєзнавства»</a:t>
            </a:r>
          </a:p>
          <a:p>
            <a:pPr marL="547370" marR="0" indent="-228600" algn="just">
              <a:spcBef>
                <a:spcPts val="0"/>
              </a:spcBef>
              <a:spcAft>
                <a:spcPts val="0"/>
              </a:spcAft>
            </a:pPr>
            <a:endParaRPr lang="ru-RU" b="0" i="0" dirty="0"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399" y="3429000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370" marR="0" indent="-228600" algn="just">
              <a:spcBef>
                <a:spcPts val="0"/>
              </a:spcBef>
              <a:spcAft>
                <a:spcPts val="0"/>
              </a:spcAft>
            </a:pPr>
            <a:endParaRPr lang="uk-UA" dirty="0">
              <a:solidFill>
                <a:srgbClr val="000000"/>
              </a:solidFill>
              <a:latin typeface="Calibri"/>
            </a:endParaRPr>
          </a:p>
          <a:p>
            <a:pPr marL="54737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uk-UA" dirty="0" err="1" smtClean="0">
                <a:solidFill>
                  <a:srgbClr val="000000"/>
                </a:solidFill>
                <a:latin typeface="Wingdings"/>
              </a:rPr>
              <a:t>§</a:t>
            </a:r>
            <a:r>
              <a:rPr lang="uk-UA" sz="800" dirty="0" err="1">
                <a:solidFill>
                  <a:srgbClr val="000000"/>
                </a:solidFill>
                <a:latin typeface="Times New Roman"/>
              </a:rPr>
              <a:t>  </a:t>
            </a:r>
            <a:r>
              <a:rPr lang="uk-UA" dirty="0" err="1" smtClean="0">
                <a:solidFill>
                  <a:srgbClr val="000000"/>
                </a:solidFill>
                <a:latin typeface="Times New Roman"/>
              </a:rPr>
              <a:t>Щур</a:t>
            </a:r>
            <a:r>
              <a:rPr lang="uk-UA" dirty="0" smtClean="0">
                <a:solidFill>
                  <a:srgbClr val="000000"/>
                </a:solidFill>
                <a:latin typeface="Times New Roman"/>
              </a:rPr>
              <a:t>ов Богдан, </a:t>
            </a:r>
            <a:r>
              <a:rPr lang="uk-UA" dirty="0">
                <a:solidFill>
                  <a:srgbClr val="000000"/>
                </a:solidFill>
                <a:latin typeface="Times New Roman"/>
              </a:rPr>
              <a:t>Дніпровський професійний залізничний </a:t>
            </a:r>
            <a:r>
              <a:rPr lang="uk-UA" dirty="0" smtClean="0">
                <a:solidFill>
                  <a:srgbClr val="000000"/>
                </a:solidFill>
                <a:latin typeface="Times New Roman"/>
              </a:rPr>
              <a:t>ліцей</a:t>
            </a:r>
          </a:p>
          <a:p>
            <a:pPr marL="54737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/>
              </a:rPr>
              <a:t>Керівник Сусла Світлана Олексіївна. Відділення «Екологія»</a:t>
            </a:r>
          </a:p>
          <a:p>
            <a:pPr marL="547370" marR="0" indent="-228600" algn="just">
              <a:spcBef>
                <a:spcPts val="0"/>
              </a:spcBef>
              <a:spcAft>
                <a:spcPts val="0"/>
              </a:spcAft>
            </a:pPr>
            <a:endParaRPr lang="uk-UA" dirty="0">
              <a:solidFill>
                <a:srgbClr val="000000"/>
              </a:solidFill>
              <a:latin typeface="Calibri"/>
            </a:endParaRPr>
          </a:p>
          <a:p>
            <a:pPr marL="54737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uk-UA" dirty="0" err="1">
                <a:solidFill>
                  <a:srgbClr val="000000"/>
                </a:solidFill>
                <a:latin typeface="Wingdings"/>
              </a:rPr>
              <a:t>§</a:t>
            </a:r>
            <a:r>
              <a:rPr lang="uk-UA" sz="800" dirty="0" err="1">
                <a:solidFill>
                  <a:srgbClr val="000000"/>
                </a:solidFill>
                <a:latin typeface="Times New Roman"/>
              </a:rPr>
              <a:t> </a:t>
            </a:r>
            <a:r>
              <a:rPr lang="uk-UA" dirty="0" err="1" smtClean="0">
                <a:solidFill>
                  <a:srgbClr val="000000"/>
                </a:solidFill>
                <a:latin typeface="Times New Roman"/>
              </a:rPr>
              <a:t>Черносен</a:t>
            </a:r>
            <a:r>
              <a:rPr lang="uk-UA" dirty="0" smtClean="0">
                <a:solidFill>
                  <a:srgbClr val="000000"/>
                </a:solidFill>
                <a:latin typeface="Times New Roman"/>
              </a:rPr>
              <a:t>ко Вячеслав, </a:t>
            </a:r>
            <a:r>
              <a:rPr lang="uk-UA" dirty="0">
                <a:solidFill>
                  <a:srgbClr val="000000"/>
                </a:solidFill>
                <a:latin typeface="Times New Roman"/>
              </a:rPr>
              <a:t>Дніпровський професійний залізничний </a:t>
            </a:r>
            <a:r>
              <a:rPr lang="uk-UA" dirty="0" smtClean="0">
                <a:solidFill>
                  <a:srgbClr val="000000"/>
                </a:solidFill>
                <a:latin typeface="Times New Roman"/>
              </a:rPr>
              <a:t>ліцей</a:t>
            </a:r>
          </a:p>
          <a:p>
            <a:pPr marL="54737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uk-UA" b="0" i="0" dirty="0" smtClean="0">
                <a:solidFill>
                  <a:srgbClr val="000000"/>
                </a:solidFill>
                <a:effectLst/>
                <a:latin typeface="Times New Roman"/>
              </a:rPr>
              <a:t>Керівник </a:t>
            </a:r>
            <a:r>
              <a:rPr lang="uk-UA" b="0" i="0" dirty="0" err="1" smtClean="0">
                <a:solidFill>
                  <a:srgbClr val="000000"/>
                </a:solidFill>
                <a:effectLst/>
                <a:latin typeface="Times New Roman"/>
              </a:rPr>
              <a:t>Аболешева</a:t>
            </a:r>
            <a:r>
              <a:rPr lang="uk-UA" b="0" i="0" dirty="0" smtClean="0">
                <a:solidFill>
                  <a:srgbClr val="000000"/>
                </a:solidFill>
                <a:effectLst/>
                <a:latin typeface="Times New Roman"/>
              </a:rPr>
              <a:t> Віталія Юріївна. Відділення «</a:t>
            </a:r>
            <a:r>
              <a:rPr lang="uk-UA" dirty="0" smtClean="0">
                <a:solidFill>
                  <a:srgbClr val="000000"/>
                </a:solidFill>
                <a:latin typeface="Times New Roman"/>
              </a:rPr>
              <a:t>Мовознавство. Англійська мова</a:t>
            </a:r>
            <a:r>
              <a:rPr lang="uk-UA" b="0" i="0" dirty="0" smtClean="0">
                <a:solidFill>
                  <a:srgbClr val="000000"/>
                </a:solidFill>
                <a:effectLst/>
                <a:latin typeface="Times New Roman"/>
              </a:rPr>
              <a:t>»</a:t>
            </a:r>
            <a:endParaRPr lang="uk-UA" b="0" i="0" dirty="0">
              <a:solidFill>
                <a:srgbClr val="000000"/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44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7401" y="332656"/>
            <a:ext cx="62410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err="1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Учасники</a:t>
            </a:r>
            <a:r>
              <a:rPr lang="ru-RU" sz="3200" b="1" dirty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dirty="0" smtClean="0">
              <a:ln w="1905"/>
              <a:gradFill>
                <a:gsLst>
                  <a:gs pos="0">
                    <a:srgbClr val="C17529">
                      <a:shade val="20000"/>
                      <a:satMod val="200000"/>
                    </a:srgbClr>
                  </a:gs>
                  <a:gs pos="78000">
                    <a:srgbClr val="C17529">
                      <a:tint val="90000"/>
                      <a:shade val="89000"/>
                      <a:satMod val="220000"/>
                    </a:srgbClr>
                  </a:gs>
                  <a:gs pos="100000">
                    <a:srgbClr val="C1752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ctr"/>
            <a:r>
              <a:rPr lang="ru-RU" sz="3200" b="1" dirty="0" smtClean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конкурсу з </a:t>
            </a:r>
            <a:r>
              <a:rPr lang="ru-RU" sz="3200" b="1" dirty="0" err="1" smtClean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фізики</a:t>
            </a:r>
            <a:r>
              <a:rPr lang="ru-RU" sz="3200" b="1" dirty="0" smtClean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3200" b="1" dirty="0" err="1" smtClean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інформатики</a:t>
            </a:r>
            <a:r>
              <a:rPr lang="ru-RU" sz="3200" b="1" dirty="0" smtClean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lvl="0" algn="ctr"/>
            <a:r>
              <a:rPr lang="ru-RU" sz="3200" b="1" dirty="0" smtClean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en-US" sz="3200" b="1" dirty="0" smtClean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MECHATRONIK  LAB</a:t>
            </a:r>
            <a:r>
              <a:rPr lang="ru-RU" sz="3200" b="1" dirty="0" smtClean="0">
                <a:ln w="1905"/>
                <a:gradFill>
                  <a:gsLst>
                    <a:gs pos="0">
                      <a:srgbClr val="C17529">
                        <a:shade val="20000"/>
                        <a:satMod val="200000"/>
                      </a:srgbClr>
                    </a:gs>
                    <a:gs pos="78000">
                      <a:srgbClr val="C1752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1752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3200" b="1" dirty="0">
              <a:ln w="1905"/>
              <a:gradFill>
                <a:gsLst>
                  <a:gs pos="0">
                    <a:srgbClr val="C17529">
                      <a:shade val="20000"/>
                      <a:satMod val="200000"/>
                    </a:srgbClr>
                  </a:gs>
                  <a:gs pos="78000">
                    <a:srgbClr val="C17529">
                      <a:tint val="90000"/>
                      <a:shade val="89000"/>
                      <a:satMod val="220000"/>
                    </a:srgbClr>
                  </a:gs>
                  <a:gs pos="100000">
                    <a:srgbClr val="C1752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3790" y="1904818"/>
            <a:ext cx="5904656" cy="193899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учасника: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Гальченко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Даниіл</a:t>
            </a: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Талалай Артем,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Воскобойніков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Микита</a:t>
            </a: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Викладач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Каплун Ольга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Семенівна</a:t>
            </a:r>
          </a:p>
          <a:p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4464496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25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5291137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095798"/>
            <a:ext cx="60055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9" y="3212976"/>
            <a:ext cx="4163616" cy="31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0"/>
          <a:stretch/>
        </p:blipFill>
        <p:spPr bwMode="auto">
          <a:xfrm>
            <a:off x="6101416" y="3246649"/>
            <a:ext cx="2945093" cy="358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6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352928" cy="132343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Команда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учнів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"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Екобіохім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" разом з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викладачем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хімії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біології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та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екології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Суслою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С.О.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12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грудня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2020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року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прийняли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участь у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онлайн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еколого-біологічному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квесті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організованим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</a:endParaRPr>
          </a:p>
          <a:p>
            <a:pPr algn="ctr"/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Дніпровським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відділенням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МАН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6769" y="1340768"/>
            <a:ext cx="2441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місце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20888"/>
            <a:ext cx="2379456" cy="342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2661656" cy="378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IMG-eabb8eb260420569d1d51f4afebb545e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IMG-eabb8eb260420569d1d51f4afebb545e-V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02433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50" y="4243527"/>
            <a:ext cx="3485964" cy="261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88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581</TotalTime>
  <Words>630</Words>
  <Application>Microsoft Office PowerPoint</Application>
  <PresentationFormat>Экран (4:3)</PresentationFormat>
  <Paragraphs>234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Математичний конкурс «КЕНГУРУ»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Zauch</cp:lastModifiedBy>
  <cp:revision>39</cp:revision>
  <cp:lastPrinted>2019-01-11T12:31:30Z</cp:lastPrinted>
  <dcterms:created xsi:type="dcterms:W3CDTF">2017-01-12T07:05:16Z</dcterms:created>
  <dcterms:modified xsi:type="dcterms:W3CDTF">2021-08-30T07:04:00Z</dcterms:modified>
</cp:coreProperties>
</file>