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4"/>
  </p:handoutMasterIdLst>
  <p:sldIdLst>
    <p:sldId id="256" r:id="rId2"/>
    <p:sldId id="260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2319"/>
    <a:srgbClr val="173A8D"/>
    <a:srgbClr val="003374"/>
    <a:srgbClr val="C9A093"/>
    <a:srgbClr val="F1F1F1"/>
    <a:srgbClr val="385592"/>
    <a:srgbClr val="3A5896"/>
    <a:srgbClr val="1D3C7A"/>
    <a:srgbClr val="213969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2DD1C9-4BB6-422A-8F34-C157EA500BD9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A997E4-EE34-411C-9FF1-22B934EF53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411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845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725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581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94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4675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0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13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867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24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897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639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3783"/>
          <a:stretch/>
        </p:blipFill>
        <p:spPr>
          <a:xfrm>
            <a:off x="0" y="0"/>
            <a:ext cx="9144000" cy="4937873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243"/>
          <a:stretch/>
        </p:blipFill>
        <p:spPr>
          <a:xfrm>
            <a:off x="0" y="4937873"/>
            <a:ext cx="9144000" cy="1920127"/>
          </a:xfrm>
          <a:prstGeom prst="rect">
            <a:avLst/>
          </a:prstGeom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459" y="1465729"/>
            <a:ext cx="7869891" cy="47112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D9794-A4CC-42D0-9A65-24C6B9EF4076}" type="datetimeFigureOut">
              <a:rPr lang="en-US" smtClean="0"/>
              <a:t>6/28/2021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8DF1E-33BB-4377-9A26-35481BA06C7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8906" y="1"/>
            <a:ext cx="7839635" cy="13377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321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34160"/>
            <a:ext cx="9144000" cy="52238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415"/>
          <a:stretch/>
        </p:blipFill>
        <p:spPr>
          <a:xfrm>
            <a:off x="0" y="0"/>
            <a:ext cx="9144000" cy="163416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799235" y="1634160"/>
            <a:ext cx="5213258" cy="68726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uk-UA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+mn-lt"/>
              </a:rPr>
              <a:t>Спортивно-масова робота</a:t>
            </a:r>
            <a:endParaRPr lang="en-US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06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/>
                </a:solidFill>
              </a:rPr>
              <a:t>Проведено протягом 2020-2021 </a:t>
            </a:r>
            <a:r>
              <a:rPr lang="uk-UA" dirty="0" err="1" smtClean="0">
                <a:solidFill>
                  <a:schemeClr val="bg1"/>
                </a:solidFill>
              </a:rPr>
              <a:t>н.р</a:t>
            </a:r>
            <a:endParaRPr lang="ru-RU" dirty="0">
              <a:solidFill>
                <a:schemeClr val="bg1"/>
              </a:solidFill>
            </a:endParaRPr>
          </a:p>
        </p:txBody>
      </p:sp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2055482" y="1852680"/>
            <a:ext cx="5068887" cy="530225"/>
            <a:chOff x="1269" y="1296"/>
            <a:chExt cx="3193" cy="334"/>
          </a:xfrm>
        </p:grpSpPr>
        <p:sp>
          <p:nvSpPr>
            <p:cNvPr id="5" name="AutoShape 3"/>
            <p:cNvSpPr>
              <a:spLocks noChangeArrowheads="1"/>
            </p:cNvSpPr>
            <p:nvPr/>
          </p:nvSpPr>
          <p:spPr bwMode="gray">
            <a:xfrm>
              <a:off x="1422" y="129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gray">
            <a:xfrm>
              <a:off x="1525" y="1342"/>
              <a:ext cx="263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uk-UA" dirty="0" smtClean="0">
                  <a:solidFill>
                    <a:srgbClr val="000000"/>
                  </a:solidFill>
                </a:rPr>
                <a:t>Організована робота спортивних секцій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grpSp>
          <p:nvGrpSpPr>
            <p:cNvPr id="7" name="Group 55"/>
            <p:cNvGrpSpPr>
              <a:grpSpLocks/>
            </p:cNvGrpSpPr>
            <p:nvPr/>
          </p:nvGrpSpPr>
          <p:grpSpPr bwMode="auto">
            <a:xfrm>
              <a:off x="1269" y="1324"/>
              <a:ext cx="266" cy="298"/>
              <a:chOff x="1415" y="1276"/>
              <a:chExt cx="266" cy="298"/>
            </a:xfrm>
          </p:grpSpPr>
          <p:grpSp>
            <p:nvGrpSpPr>
              <p:cNvPr id="8" name="Group 56"/>
              <p:cNvGrpSpPr>
                <a:grpSpLocks/>
              </p:cNvGrpSpPr>
              <p:nvPr/>
            </p:nvGrpSpPr>
            <p:grpSpPr bwMode="auto">
              <a:xfrm>
                <a:off x="1415" y="1276"/>
                <a:ext cx="266" cy="298"/>
                <a:chOff x="1415" y="1276"/>
                <a:chExt cx="266" cy="298"/>
              </a:xfrm>
            </p:grpSpPr>
            <p:pic>
              <p:nvPicPr>
                <p:cNvPr id="10" name="Picture 5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11" name="Oval 5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/>
                    </a:gs>
                    <a:gs pos="100000">
                      <a:srgbClr val="FF990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2" name="Oval 5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F9900">
                        <a:gamma/>
                        <a:shade val="63529"/>
                        <a:invGamma/>
                      </a:srgbClr>
                    </a:gs>
                    <a:gs pos="100000">
                      <a:srgbClr val="FF990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13" name="Picture 6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9" name="Text Box 61"/>
              <p:cNvSpPr txBox="1">
                <a:spLocks noChangeArrowheads="1"/>
              </p:cNvSpPr>
              <p:nvPr/>
            </p:nvSpPr>
            <p:spPr bwMode="gray">
              <a:xfrm>
                <a:off x="1441" y="12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1</a:t>
                </a:r>
              </a:p>
            </p:txBody>
          </p:sp>
        </p:grpSp>
      </p:grpSp>
      <p:grpSp>
        <p:nvGrpSpPr>
          <p:cNvPr id="14" name="Group 93"/>
          <p:cNvGrpSpPr>
            <a:grpSpLocks/>
          </p:cNvGrpSpPr>
          <p:nvPr/>
        </p:nvGrpSpPr>
        <p:grpSpPr bwMode="auto">
          <a:xfrm>
            <a:off x="2053894" y="2614680"/>
            <a:ext cx="5070475" cy="549275"/>
            <a:chOff x="1268" y="1776"/>
            <a:chExt cx="3194" cy="346"/>
          </a:xfrm>
        </p:grpSpPr>
        <p:sp>
          <p:nvSpPr>
            <p:cNvPr id="15" name="AutoShape 13"/>
            <p:cNvSpPr>
              <a:spLocks noChangeArrowheads="1"/>
            </p:cNvSpPr>
            <p:nvPr/>
          </p:nvSpPr>
          <p:spPr bwMode="gray">
            <a:xfrm>
              <a:off x="1422" y="1776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gray">
            <a:xfrm>
              <a:off x="1542" y="1808"/>
              <a:ext cx="2633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uk-UA" sz="2000" dirty="0" smtClean="0">
                  <a:solidFill>
                    <a:srgbClr val="000000"/>
                  </a:solidFill>
                </a:rPr>
                <a:t>Прийом </a:t>
              </a:r>
              <a:r>
                <a:rPr lang="uk-UA" sz="2000" dirty="0" smtClean="0">
                  <a:solidFill>
                    <a:srgbClr val="000000"/>
                  </a:solidFill>
                </a:rPr>
                <a:t>державних тестів</a:t>
              </a:r>
              <a:endParaRPr lang="en-US" sz="2000" dirty="0">
                <a:solidFill>
                  <a:srgbClr val="000000"/>
                </a:solidFill>
              </a:endParaRPr>
            </a:p>
          </p:txBody>
        </p:sp>
        <p:grpSp>
          <p:nvGrpSpPr>
            <p:cNvPr id="17" name="Group 62"/>
            <p:cNvGrpSpPr>
              <a:grpSpLocks/>
            </p:cNvGrpSpPr>
            <p:nvPr/>
          </p:nvGrpSpPr>
          <p:grpSpPr bwMode="auto">
            <a:xfrm>
              <a:off x="1268" y="1824"/>
              <a:ext cx="266" cy="298"/>
              <a:chOff x="1414" y="1776"/>
              <a:chExt cx="266" cy="298"/>
            </a:xfrm>
          </p:grpSpPr>
          <p:grpSp>
            <p:nvGrpSpPr>
              <p:cNvPr id="18" name="Group 63"/>
              <p:cNvGrpSpPr>
                <a:grpSpLocks/>
              </p:cNvGrpSpPr>
              <p:nvPr/>
            </p:nvGrpSpPr>
            <p:grpSpPr bwMode="auto">
              <a:xfrm>
                <a:off x="1414" y="1776"/>
                <a:ext cx="266" cy="298"/>
                <a:chOff x="1415" y="1276"/>
                <a:chExt cx="266" cy="298"/>
              </a:xfrm>
            </p:grpSpPr>
            <p:pic>
              <p:nvPicPr>
                <p:cNvPr id="20" name="Picture 64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21" name="Oval 65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/>
                    </a:gs>
                    <a:gs pos="100000">
                      <a:srgbClr val="FCF71A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22" name="Oval 66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FCF71A">
                        <a:gamma/>
                        <a:shade val="63529"/>
                        <a:invGamma/>
                      </a:srgbClr>
                    </a:gs>
                    <a:gs pos="100000">
                      <a:srgbClr val="FCF71A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23" name="Picture 67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19" name="Text Box 68"/>
              <p:cNvSpPr txBox="1">
                <a:spLocks noChangeArrowheads="1"/>
              </p:cNvSpPr>
              <p:nvPr/>
            </p:nvSpPr>
            <p:spPr bwMode="gray">
              <a:xfrm>
                <a:off x="1440" y="179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2</a:t>
                </a:r>
              </a:p>
            </p:txBody>
          </p:sp>
        </p:grpSp>
      </p:grpSp>
      <p:grpSp>
        <p:nvGrpSpPr>
          <p:cNvPr id="24" name="Group 94"/>
          <p:cNvGrpSpPr>
            <a:grpSpLocks/>
          </p:cNvGrpSpPr>
          <p:nvPr/>
        </p:nvGrpSpPr>
        <p:grpSpPr bwMode="auto">
          <a:xfrm>
            <a:off x="2057069" y="3362393"/>
            <a:ext cx="5067300" cy="547687"/>
            <a:chOff x="1270" y="2247"/>
            <a:chExt cx="3192" cy="345"/>
          </a:xfrm>
        </p:grpSpPr>
        <p:sp>
          <p:nvSpPr>
            <p:cNvPr id="25" name="AutoShape 23"/>
            <p:cNvSpPr>
              <a:spLocks noChangeArrowheads="1"/>
            </p:cNvSpPr>
            <p:nvPr/>
          </p:nvSpPr>
          <p:spPr bwMode="gray">
            <a:xfrm>
              <a:off x="1422" y="224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26" name="Text Box 31"/>
            <p:cNvSpPr txBox="1">
              <a:spLocks noChangeArrowheads="1"/>
            </p:cNvSpPr>
            <p:nvPr/>
          </p:nvSpPr>
          <p:spPr bwMode="gray">
            <a:xfrm>
              <a:off x="1525" y="2295"/>
              <a:ext cx="2633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uk-UA" dirty="0" smtClean="0">
                  <a:solidFill>
                    <a:srgbClr val="000000"/>
                  </a:solidFill>
                </a:rPr>
                <a:t>Проведено спартакіаду ДПЗЛ у 6 видах </a:t>
              </a:r>
              <a:endParaRPr lang="en-US" dirty="0">
                <a:solidFill>
                  <a:srgbClr val="000000"/>
                </a:solidFill>
              </a:endParaRPr>
            </a:p>
          </p:txBody>
        </p:sp>
        <p:grpSp>
          <p:nvGrpSpPr>
            <p:cNvPr id="27" name="Group 69"/>
            <p:cNvGrpSpPr>
              <a:grpSpLocks/>
            </p:cNvGrpSpPr>
            <p:nvPr/>
          </p:nvGrpSpPr>
          <p:grpSpPr bwMode="auto">
            <a:xfrm>
              <a:off x="1270" y="2294"/>
              <a:ext cx="266" cy="298"/>
              <a:chOff x="1416" y="2246"/>
              <a:chExt cx="266" cy="298"/>
            </a:xfrm>
          </p:grpSpPr>
          <p:sp>
            <p:nvSpPr>
              <p:cNvPr id="28" name="Text Box 70"/>
              <p:cNvSpPr txBox="1">
                <a:spLocks noChangeArrowheads="1"/>
              </p:cNvSpPr>
              <p:nvPr/>
            </p:nvSpPr>
            <p:spPr bwMode="gray">
              <a:xfrm>
                <a:off x="1435" y="2267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  <p:grpSp>
            <p:nvGrpSpPr>
              <p:cNvPr id="29" name="Group 71"/>
              <p:cNvGrpSpPr>
                <a:grpSpLocks/>
              </p:cNvGrpSpPr>
              <p:nvPr/>
            </p:nvGrpSpPr>
            <p:grpSpPr bwMode="auto">
              <a:xfrm>
                <a:off x="1416" y="2246"/>
                <a:ext cx="266" cy="298"/>
                <a:chOff x="1415" y="1276"/>
                <a:chExt cx="266" cy="298"/>
              </a:xfrm>
            </p:grpSpPr>
            <p:pic>
              <p:nvPicPr>
                <p:cNvPr id="31" name="Picture 72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2" name="Oval 73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/>
                    </a:gs>
                    <a:gs pos="100000">
                      <a:srgbClr val="10E470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33" name="Oval 74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10E470">
                        <a:gamma/>
                        <a:shade val="63529"/>
                        <a:invGamma/>
                      </a:srgbClr>
                    </a:gs>
                    <a:gs pos="100000">
                      <a:srgbClr val="10E470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34" name="Picture 75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30" name="Text Box 76"/>
              <p:cNvSpPr txBox="1">
                <a:spLocks noChangeArrowheads="1"/>
              </p:cNvSpPr>
              <p:nvPr/>
            </p:nvSpPr>
            <p:spPr bwMode="gray">
              <a:xfrm>
                <a:off x="1442" y="226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3</a:t>
                </a:r>
              </a:p>
            </p:txBody>
          </p:sp>
        </p:grpSp>
      </p:grpSp>
      <p:grpSp>
        <p:nvGrpSpPr>
          <p:cNvPr id="35" name="Group 95"/>
          <p:cNvGrpSpPr>
            <a:grpSpLocks/>
          </p:cNvGrpSpPr>
          <p:nvPr/>
        </p:nvGrpSpPr>
        <p:grpSpPr bwMode="auto">
          <a:xfrm>
            <a:off x="2053894" y="4070417"/>
            <a:ext cx="5070475" cy="601662"/>
            <a:chOff x="1268" y="2693"/>
            <a:chExt cx="3194" cy="379"/>
          </a:xfrm>
        </p:grpSpPr>
        <p:sp>
          <p:nvSpPr>
            <p:cNvPr id="36" name="AutoShape 33"/>
            <p:cNvSpPr>
              <a:spLocks noChangeArrowheads="1"/>
            </p:cNvSpPr>
            <p:nvPr/>
          </p:nvSpPr>
          <p:spPr bwMode="gray">
            <a:xfrm>
              <a:off x="1422" y="272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37" name="Text Box 41"/>
            <p:cNvSpPr txBox="1">
              <a:spLocks noChangeArrowheads="1"/>
            </p:cNvSpPr>
            <p:nvPr/>
          </p:nvSpPr>
          <p:spPr bwMode="gray">
            <a:xfrm>
              <a:off x="1596" y="2693"/>
              <a:ext cx="2633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uk-UA" sz="1600" dirty="0" smtClean="0">
                  <a:solidFill>
                    <a:srgbClr val="000000"/>
                  </a:solidFill>
                </a:rPr>
                <a:t>ДПЗЛ зайняв 1 місце у комплексному заліку 65-ї міської спартакіаді серед закладів ПТНЗ </a:t>
              </a:r>
              <a:endParaRPr lang="en-US" sz="1600" dirty="0">
                <a:solidFill>
                  <a:srgbClr val="000000"/>
                </a:solidFill>
              </a:endParaRPr>
            </a:p>
          </p:txBody>
        </p:sp>
        <p:grpSp>
          <p:nvGrpSpPr>
            <p:cNvPr id="38" name="Group 77"/>
            <p:cNvGrpSpPr>
              <a:grpSpLocks/>
            </p:cNvGrpSpPr>
            <p:nvPr/>
          </p:nvGrpSpPr>
          <p:grpSpPr bwMode="auto">
            <a:xfrm>
              <a:off x="1268" y="2774"/>
              <a:ext cx="266" cy="298"/>
              <a:chOff x="1414" y="2726"/>
              <a:chExt cx="266" cy="298"/>
            </a:xfrm>
          </p:grpSpPr>
          <p:sp>
            <p:nvSpPr>
              <p:cNvPr id="39" name="Text Box 78"/>
              <p:cNvSpPr txBox="1">
                <a:spLocks noChangeArrowheads="1"/>
              </p:cNvSpPr>
              <p:nvPr/>
            </p:nvSpPr>
            <p:spPr bwMode="gray">
              <a:xfrm>
                <a:off x="1435" y="2748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4</a:t>
                </a:r>
              </a:p>
            </p:txBody>
          </p:sp>
          <p:grpSp>
            <p:nvGrpSpPr>
              <p:cNvPr id="40" name="Group 79"/>
              <p:cNvGrpSpPr>
                <a:grpSpLocks/>
              </p:cNvGrpSpPr>
              <p:nvPr/>
            </p:nvGrpSpPr>
            <p:grpSpPr bwMode="auto">
              <a:xfrm>
                <a:off x="1414" y="2726"/>
                <a:ext cx="266" cy="298"/>
                <a:chOff x="1415" y="1276"/>
                <a:chExt cx="266" cy="298"/>
              </a:xfrm>
            </p:grpSpPr>
            <p:pic>
              <p:nvPicPr>
                <p:cNvPr id="42" name="Picture 80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3" name="Oval 81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/>
                    </a:gs>
                    <a:gs pos="100000">
                      <a:srgbClr val="CA55F9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4" name="Oval 82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CA55F9">
                        <a:gamma/>
                        <a:shade val="63529"/>
                        <a:invGamma/>
                      </a:srgbClr>
                    </a:gs>
                    <a:gs pos="100000">
                      <a:srgbClr val="CA55F9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45" name="Picture 83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41" name="Text Box 84"/>
              <p:cNvSpPr txBox="1">
                <a:spLocks noChangeArrowheads="1"/>
              </p:cNvSpPr>
              <p:nvPr/>
            </p:nvSpPr>
            <p:spPr bwMode="gray">
              <a:xfrm>
                <a:off x="1440" y="274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46" name="Group 96"/>
          <p:cNvGrpSpPr>
            <a:grpSpLocks/>
          </p:cNvGrpSpPr>
          <p:nvPr/>
        </p:nvGrpSpPr>
        <p:grpSpPr bwMode="auto">
          <a:xfrm>
            <a:off x="2053894" y="4886385"/>
            <a:ext cx="5070475" cy="630236"/>
            <a:chOff x="1268" y="3207"/>
            <a:chExt cx="3194" cy="397"/>
          </a:xfrm>
        </p:grpSpPr>
        <p:sp>
          <p:nvSpPr>
            <p:cNvPr id="47" name="AutoShape 43"/>
            <p:cNvSpPr>
              <a:spLocks noChangeArrowheads="1"/>
            </p:cNvSpPr>
            <p:nvPr/>
          </p:nvSpPr>
          <p:spPr bwMode="gray">
            <a:xfrm>
              <a:off x="1418" y="3207"/>
              <a:ext cx="3040" cy="334"/>
            </a:xfrm>
            <a:prstGeom prst="roundRect">
              <a:avLst>
                <a:gd name="adj" fmla="val 50000"/>
              </a:avLst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ru-RU"/>
            </a:p>
          </p:txBody>
        </p:sp>
        <p:sp>
          <p:nvSpPr>
            <p:cNvPr id="48" name="Text Box 52"/>
            <p:cNvSpPr txBox="1">
              <a:spLocks noChangeArrowheads="1"/>
            </p:cNvSpPr>
            <p:nvPr/>
          </p:nvSpPr>
          <p:spPr bwMode="gray">
            <a:xfrm>
              <a:off x="1584" y="3255"/>
              <a:ext cx="2878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28398" dir="3806097" algn="ct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1400" dirty="0" err="1" smtClean="0">
                  <a:solidFill>
                    <a:srgbClr val="000000"/>
                  </a:solidFill>
                </a:rPr>
                <a:t>Куліков</a:t>
              </a:r>
              <a:r>
                <a:rPr lang="ru-RU" sz="1400" dirty="0" smtClean="0">
                  <a:solidFill>
                    <a:srgbClr val="000000"/>
                  </a:solidFill>
                </a:rPr>
                <a:t> Влад </a:t>
              </a:r>
              <a:r>
                <a:rPr lang="ru-RU" sz="1400" dirty="0" err="1" smtClean="0">
                  <a:solidFill>
                    <a:srgbClr val="000000"/>
                  </a:solidFill>
                </a:rPr>
                <a:t>зайняв</a:t>
              </a:r>
              <a:r>
                <a:rPr lang="ru-RU" sz="1400" dirty="0" smtClean="0">
                  <a:solidFill>
                    <a:srgbClr val="000000"/>
                  </a:solidFill>
                </a:rPr>
                <a:t> 1 </a:t>
              </a:r>
              <a:r>
                <a:rPr lang="ru-RU" sz="1400" dirty="0" err="1" smtClean="0">
                  <a:solidFill>
                    <a:srgbClr val="000000"/>
                  </a:solidFill>
                </a:rPr>
                <a:t>місце</a:t>
              </a:r>
              <a:r>
                <a:rPr lang="ru-RU" sz="1400" dirty="0" smtClean="0">
                  <a:solidFill>
                    <a:srgbClr val="000000"/>
                  </a:solidFill>
                </a:rPr>
                <a:t> у </a:t>
              </a:r>
              <a:r>
                <a:rPr lang="ru-RU" sz="1600" dirty="0" smtClean="0">
                  <a:solidFill>
                    <a:srgbClr val="000000"/>
                  </a:solidFill>
                </a:rPr>
                <a:t>65-й</a:t>
              </a:r>
              <a:r>
                <a:rPr lang="ru-RU" sz="1400" dirty="0" smtClean="0">
                  <a:solidFill>
                    <a:srgbClr val="000000"/>
                  </a:solidFill>
                </a:rPr>
                <a:t> </a:t>
              </a:r>
              <a:r>
                <a:rPr lang="ru-RU" sz="1400" dirty="0" err="1" smtClean="0">
                  <a:solidFill>
                    <a:srgbClr val="000000"/>
                  </a:solidFill>
                </a:rPr>
                <a:t>обласній</a:t>
              </a:r>
              <a:r>
                <a:rPr lang="ru-RU" sz="1400" dirty="0" smtClean="0">
                  <a:solidFill>
                    <a:srgbClr val="000000"/>
                  </a:solidFill>
                </a:rPr>
                <a:t> </a:t>
              </a:r>
              <a:r>
                <a:rPr lang="ru-RU" sz="1400" dirty="0" err="1" smtClean="0">
                  <a:solidFill>
                    <a:srgbClr val="000000"/>
                  </a:solidFill>
                </a:rPr>
                <a:t>спартакіаді</a:t>
              </a:r>
              <a:r>
                <a:rPr lang="ru-RU" sz="1400" dirty="0" smtClean="0">
                  <a:solidFill>
                    <a:srgbClr val="000000"/>
                  </a:solidFill>
                </a:rPr>
                <a:t> в </a:t>
              </a:r>
              <a:r>
                <a:rPr lang="ru-RU" sz="1400" dirty="0" err="1" smtClean="0">
                  <a:solidFill>
                    <a:srgbClr val="000000"/>
                  </a:solidFill>
                </a:rPr>
                <a:t>стрибках</a:t>
              </a:r>
              <a:r>
                <a:rPr lang="ru-RU" sz="1400" dirty="0" smtClean="0">
                  <a:solidFill>
                    <a:srgbClr val="000000"/>
                  </a:solidFill>
                </a:rPr>
                <a:t> в </a:t>
              </a:r>
              <a:r>
                <a:rPr lang="ru-RU" sz="1400" dirty="0" err="1" smtClean="0">
                  <a:solidFill>
                    <a:srgbClr val="000000"/>
                  </a:solidFill>
                </a:rPr>
                <a:t>довжину</a:t>
              </a:r>
              <a:r>
                <a:rPr lang="ru-RU" sz="1400" dirty="0" smtClean="0">
                  <a:solidFill>
                    <a:srgbClr val="000000"/>
                  </a:solidFill>
                </a:rPr>
                <a:t> і </a:t>
              </a:r>
              <a:r>
                <a:rPr lang="ru-RU" sz="1400" dirty="0" err="1" smtClean="0">
                  <a:solidFill>
                    <a:srgbClr val="000000"/>
                  </a:solidFill>
                </a:rPr>
                <a:t>стометрівці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grpSp>
          <p:nvGrpSpPr>
            <p:cNvPr id="49" name="Group 85"/>
            <p:cNvGrpSpPr>
              <a:grpSpLocks/>
            </p:cNvGrpSpPr>
            <p:nvPr/>
          </p:nvGrpSpPr>
          <p:grpSpPr bwMode="auto">
            <a:xfrm>
              <a:off x="1268" y="3254"/>
              <a:ext cx="266" cy="298"/>
              <a:chOff x="1414" y="3206"/>
              <a:chExt cx="266" cy="298"/>
            </a:xfrm>
          </p:grpSpPr>
          <p:grpSp>
            <p:nvGrpSpPr>
              <p:cNvPr id="50" name="Group 86"/>
              <p:cNvGrpSpPr>
                <a:grpSpLocks/>
              </p:cNvGrpSpPr>
              <p:nvPr/>
            </p:nvGrpSpPr>
            <p:grpSpPr bwMode="auto">
              <a:xfrm>
                <a:off x="1414" y="3206"/>
                <a:ext cx="266" cy="298"/>
                <a:chOff x="1415" y="1276"/>
                <a:chExt cx="266" cy="298"/>
              </a:xfrm>
            </p:grpSpPr>
            <p:pic>
              <p:nvPicPr>
                <p:cNvPr id="52" name="Picture 87" descr="Picture2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34" y="1521"/>
                  <a:ext cx="230" cy="53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53" name="Oval 88"/>
                <p:cNvSpPr>
                  <a:spLocks noChangeArrowheads="1"/>
                </p:cNvSpPr>
                <p:nvPr/>
              </p:nvSpPr>
              <p:spPr bwMode="gray">
                <a:xfrm flipH="1">
                  <a:off x="1415" y="1276"/>
                  <a:ext cx="266" cy="266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98E3"/>
                    </a:gs>
                    <a:gs pos="100000">
                      <a:srgbClr val="4D98E3">
                        <a:gamma/>
                        <a:shade val="57255"/>
                        <a:invGamma/>
                      </a:srgbClr>
                    </a:gs>
                  </a:gsLst>
                  <a:path path="rect">
                    <a:fillToRect t="100000" r="10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54" name="Oval 89"/>
                <p:cNvSpPr>
                  <a:spLocks noChangeArrowheads="1"/>
                </p:cNvSpPr>
                <p:nvPr/>
              </p:nvSpPr>
              <p:spPr bwMode="gray">
                <a:xfrm flipH="1">
                  <a:off x="1422" y="1282"/>
                  <a:ext cx="254" cy="254"/>
                </a:xfrm>
                <a:prstGeom prst="ellipse">
                  <a:avLst/>
                </a:prstGeom>
                <a:gradFill rotWithShape="0">
                  <a:gsLst>
                    <a:gs pos="0">
                      <a:srgbClr val="4D98E3">
                        <a:gamma/>
                        <a:shade val="63529"/>
                        <a:invGamma/>
                      </a:srgbClr>
                    </a:gs>
                    <a:gs pos="100000">
                      <a:srgbClr val="4D98E3">
                        <a:alpha val="85001"/>
                      </a:srgbClr>
                    </a:gs>
                  </a:gsLst>
                  <a:lin ang="189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152400" dir="16200000" sy="-100000" rotWithShape="0">
                          <a:schemeClr val="bg2">
                            <a:alpha val="50000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pic>
              <p:nvPicPr>
                <p:cNvPr id="55" name="Picture 90" descr="Picture1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496" y="1278"/>
                  <a:ext cx="174" cy="174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  <p:sp>
            <p:nvSpPr>
              <p:cNvPr id="51" name="Text Box 91"/>
              <p:cNvSpPr txBox="1">
                <a:spLocks noChangeArrowheads="1"/>
              </p:cNvSpPr>
              <p:nvPr/>
            </p:nvSpPr>
            <p:spPr bwMode="gray">
              <a:xfrm>
                <a:off x="1440" y="3222"/>
                <a:ext cx="19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b="1">
                    <a:solidFill>
                      <a:srgbClr val="FFFFFF"/>
                    </a:solidFill>
                  </a:rPr>
                  <a:t>5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3546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</TotalTime>
  <Words>54</Words>
  <Application>Microsoft Office PowerPoint</Application>
  <PresentationFormat>Экран (4:3)</PresentationFormat>
  <Paragraphs>14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Спортивно-масова робота</vt:lpstr>
      <vt:lpstr>Проведено протягом 2020-2021 н.р</vt:lpstr>
    </vt:vector>
  </TitlesOfParts>
  <Company>PJSC "New Engineering Technologies"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Markasian, Pavel (KIEVH)</dc:creator>
  <cp:lastModifiedBy>Administrator</cp:lastModifiedBy>
  <cp:revision>59</cp:revision>
  <dcterms:created xsi:type="dcterms:W3CDTF">2016-11-18T14:12:19Z</dcterms:created>
  <dcterms:modified xsi:type="dcterms:W3CDTF">2021-06-28T14:37:51Z</dcterms:modified>
</cp:coreProperties>
</file>